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79" r:id="rId10"/>
    <p:sldId id="285" r:id="rId11"/>
    <p:sldId id="264" r:id="rId12"/>
    <p:sldId id="266" r:id="rId13"/>
    <p:sldId id="267" r:id="rId14"/>
    <p:sldId id="268" r:id="rId15"/>
    <p:sldId id="269" r:id="rId16"/>
    <p:sldId id="270" r:id="rId17"/>
    <p:sldId id="271" r:id="rId18"/>
    <p:sldId id="286" r:id="rId19"/>
    <p:sldId id="272" r:id="rId20"/>
    <p:sldId id="281" r:id="rId21"/>
    <p:sldId id="273" r:id="rId22"/>
    <p:sldId id="276" r:id="rId23"/>
    <p:sldId id="275" r:id="rId24"/>
    <p:sldId id="282" r:id="rId25"/>
    <p:sldId id="277" r:id="rId26"/>
    <p:sldId id="283" r:id="rId27"/>
    <p:sldId id="280" r:id="rId28"/>
    <p:sldId id="290"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p:scale>
          <a:sx n="81" d="100"/>
          <a:sy n="81" d="100"/>
        </p:scale>
        <p:origin x="-9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0EEAE-CD0F-4B96-9379-24060E6F68E6}"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5ED06-4412-4D00-8695-822D338BD812}" type="slidenum">
              <a:rPr lang="en-US" smtClean="0"/>
              <a:t>‹#›</a:t>
            </a:fld>
            <a:endParaRPr lang="en-US"/>
          </a:p>
        </p:txBody>
      </p:sp>
    </p:spTree>
    <p:extLst>
      <p:ext uri="{BB962C8B-B14F-4D97-AF65-F5344CB8AC3E}">
        <p14:creationId xmlns:p14="http://schemas.microsoft.com/office/powerpoint/2010/main" val="363684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Notes Placeholder 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000000"/>
                </a:solidFill>
              </a:rPr>
              <a:t>RRMS treatment: Different mechanistic approaches</a:t>
            </a:r>
          </a:p>
          <a:p>
            <a:pPr lvl="1"/>
            <a:r>
              <a:rPr lang="en-US" altLang="en-US" smtClean="0"/>
              <a:t>The approved therapies, as well as certain emerging treatments, provide us with different therapeutic approaches to treat our relapsing-remitting multiple sclerosis (RRMS) patients. We are all familiar with immune modulation and reduction in cell trafficking, but there are many unknowns surrounding the </a:t>
            </a:r>
            <a:br>
              <a:rPr lang="en-US" altLang="en-US" smtClean="0"/>
            </a:br>
            <a:r>
              <a:rPr lang="en-US" altLang="en-US" smtClean="0"/>
              <a:t>long-term effects of immune cell ablation and sequestration</a:t>
            </a:r>
          </a:p>
          <a:p>
            <a:endParaRPr lang="en-US" altLang="en-US" smtClean="0"/>
          </a:p>
        </p:txBody>
      </p:sp>
      <p:sp>
        <p:nvSpPr>
          <p:cNvPr id="3993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800">
                <a:solidFill>
                  <a:schemeClr val="tx1"/>
                </a:solidFill>
                <a:latin typeface="Arial" panose="020B0604020202020204" pitchFamily="34" charset="0"/>
                <a:cs typeface="Arial" panose="020B0604020202020204" pitchFamily="34" charset="0"/>
              </a:defRPr>
            </a:lvl1pPr>
            <a:lvl2pPr marL="742950" indent="-285750" defTabSz="965200">
              <a:defRPr sz="800">
                <a:solidFill>
                  <a:schemeClr val="tx1"/>
                </a:solidFill>
                <a:latin typeface="Arial" panose="020B0604020202020204" pitchFamily="34" charset="0"/>
                <a:cs typeface="Arial" panose="020B0604020202020204" pitchFamily="34" charset="0"/>
              </a:defRPr>
            </a:lvl2pPr>
            <a:lvl3pPr marL="1143000" indent="-228600" defTabSz="965200">
              <a:defRPr sz="800">
                <a:solidFill>
                  <a:schemeClr val="tx1"/>
                </a:solidFill>
                <a:latin typeface="Arial" panose="020B0604020202020204" pitchFamily="34" charset="0"/>
                <a:cs typeface="Arial" panose="020B0604020202020204" pitchFamily="34" charset="0"/>
              </a:defRPr>
            </a:lvl3pPr>
            <a:lvl4pPr marL="1600200" indent="-228600" defTabSz="965200">
              <a:defRPr sz="800">
                <a:solidFill>
                  <a:schemeClr val="tx1"/>
                </a:solidFill>
                <a:latin typeface="Arial" panose="020B0604020202020204" pitchFamily="34" charset="0"/>
                <a:cs typeface="Arial" panose="020B0604020202020204" pitchFamily="34" charset="0"/>
              </a:defRPr>
            </a:lvl4pPr>
            <a:lvl5pPr marL="2057400" indent="-228600" defTabSz="965200">
              <a:defRPr sz="800">
                <a:solidFill>
                  <a:schemeClr val="tx1"/>
                </a:solidFill>
                <a:latin typeface="Arial" panose="020B0604020202020204" pitchFamily="34" charset="0"/>
                <a:cs typeface="Arial" panose="020B0604020202020204" pitchFamily="34" charset="0"/>
              </a:defRPr>
            </a:lvl5pPr>
            <a:lvl6pPr marL="2514600" indent="-228600" defTabSz="965200" fontAlgn="base">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965200" fontAlgn="base">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965200" fontAlgn="base">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965200" fontAlgn="base">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C701E358-265F-4BE2-9126-873BBD800419}" type="slidenum">
              <a:rPr lang="en-US" altLang="en-US" sz="1200"/>
              <a:pPr/>
              <a:t>10</a:t>
            </a:fld>
            <a:endParaRPr lang="en-US" altLang="en-US" sz="1200"/>
          </a:p>
        </p:txBody>
      </p:sp>
    </p:spTree>
    <p:extLst>
      <p:ext uri="{BB962C8B-B14F-4D97-AF65-F5344CB8AC3E}">
        <p14:creationId xmlns:p14="http://schemas.microsoft.com/office/powerpoint/2010/main" val="194934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22238" y="393700"/>
            <a:ext cx="7553326" cy="4249738"/>
          </a:xfrm>
          <a:ln/>
        </p:spPr>
      </p:sp>
      <p:sp>
        <p:nvSpPr>
          <p:cNvPr id="111618" name="Rectangle 3"/>
          <p:cNvSpPr>
            <a:spLocks noGrp="1" noChangeArrowheads="1"/>
          </p:cNvSpPr>
          <p:nvPr>
            <p:ph type="body" idx="1"/>
          </p:nvPr>
        </p:nvSpPr>
        <p:spPr>
          <a:xfrm>
            <a:off x="731838" y="4800600"/>
            <a:ext cx="5851525"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90" tIns="47404" rIns="104290" bIns="0"/>
          <a:lstStyle/>
          <a:p>
            <a:pPr lvl="1">
              <a:buFont typeface="Wingdings 2" panose="05020102010507070707" pitchFamily="18" charset="2"/>
              <a:buNone/>
            </a:pPr>
            <a:r>
              <a:rPr lang="en-US" altLang="en-US" sz="1100" b="1" smtClean="0"/>
              <a:t>Matching patients and treatment: Changing considerations</a:t>
            </a:r>
          </a:p>
          <a:p>
            <a:pPr lvl="1" eaLnBrk="1" hangingPunct="1"/>
            <a:r>
              <a:rPr lang="en-US" altLang="en-US" sz="1100" smtClean="0"/>
              <a:t>What are the considerations for making treatment decisions in the evolving landscape? </a:t>
            </a:r>
          </a:p>
          <a:p>
            <a:pPr lvl="1" eaLnBrk="1" hangingPunct="1"/>
            <a:r>
              <a:rPr lang="en-US" altLang="en-US" sz="1100" smtClean="0"/>
              <a:t>We know that matching patients with the appropriate therapy will become increasingly complex as new options become available</a:t>
            </a:r>
          </a:p>
          <a:p>
            <a:pPr lvl="1" eaLnBrk="1" hangingPunct="1"/>
            <a:r>
              <a:rPr lang="en-US" altLang="en-US" sz="1100" smtClean="0"/>
              <a:t>On the left, we feature our common treatment scenarios. Those we are most familiar with include newly diagnosed RRMS patients, those presenting earlier in the disease course (CIS), and patients with suboptimal response to DMT (efficacy, safety, and/or tolerability)</a:t>
            </a:r>
          </a:p>
          <a:p>
            <a:pPr lvl="1" eaLnBrk="1" hangingPunct="1"/>
            <a:r>
              <a:rPr lang="en-US" altLang="en-US" sz="1100" smtClean="0"/>
              <a:t>The new type of scenario you’ll encounter if/when oral treatments become available will involve patients requesting a change in administration</a:t>
            </a:r>
          </a:p>
          <a:p>
            <a:pPr lvl="1" eaLnBrk="1" hangingPunct="1"/>
            <a:r>
              <a:rPr lang="en-US" altLang="en-US" sz="1100" smtClean="0"/>
              <a:t>This right box features traditional treatment considerations. As always, assessing the benefits and risks of treatment options will guide the therapy choice. Efficacy, safety/tolerability, and a patient’s disease severity and treatment history are factors that have traditionally driven the treatment decision</a:t>
            </a:r>
          </a:p>
          <a:p>
            <a:pPr lvl="1" eaLnBrk="1" hangingPunct="1"/>
            <a:r>
              <a:rPr lang="en-US" altLang="en-US" sz="1100" smtClean="0"/>
              <a:t>Additionally, patient needs, such as lifestyle issues, are a key consideration, related to one’s ability to stay compliant/adherent with treatment</a:t>
            </a:r>
          </a:p>
          <a:p>
            <a:pPr lvl="1" eaLnBrk="1" hangingPunct="1"/>
            <a:r>
              <a:rPr lang="en-US" altLang="en-US" sz="1100" smtClean="0"/>
              <a:t>In the context of some of the emerging therapies, and the way these new entrants are believed to target the immune system, potential impact on immune function, treatment approach, and the sustainability of treatment will take on new importance as treatment considerations</a:t>
            </a:r>
            <a:r>
              <a:rPr lang="en-US" altLang="en-US" sz="1100" baseline="30000" smtClean="0"/>
              <a:t>1</a:t>
            </a:r>
          </a:p>
          <a:p>
            <a:pPr lvl="1" eaLnBrk="1" hangingPunct="1">
              <a:buFont typeface="Wingdings 2" panose="05020102010507070707" pitchFamily="18" charset="2"/>
              <a:buNone/>
            </a:pPr>
            <a:endParaRPr lang="en-US" altLang="en-US" sz="1100" b="1" smtClean="0"/>
          </a:p>
          <a:p>
            <a:pPr lvl="1" eaLnBrk="1" hangingPunct="1">
              <a:buFont typeface="Wingdings 2" panose="05020102010507070707" pitchFamily="18" charset="2"/>
              <a:buNone/>
            </a:pPr>
            <a:r>
              <a:rPr lang="en-US" altLang="en-US" sz="1100" b="1" smtClean="0"/>
              <a:t>1. </a:t>
            </a:r>
            <a:r>
              <a:rPr lang="en-US" altLang="en-US" sz="1100" smtClean="0"/>
              <a:t>Winnington P. </a:t>
            </a:r>
            <a:r>
              <a:rPr lang="en-US" altLang="en-US" sz="1100" i="1" smtClean="0"/>
              <a:t>Practic Neurol. </a:t>
            </a:r>
            <a:r>
              <a:rPr lang="en-US" altLang="en-US" sz="1100" smtClean="0"/>
              <a:t>2010;1/2:27-30. </a:t>
            </a:r>
          </a:p>
          <a:p>
            <a:pPr lvl="1" eaLnBrk="1" hangingPunct="1">
              <a:buFont typeface="Wingdings 2" panose="05020102010507070707" pitchFamily="18" charset="2"/>
              <a:buNone/>
            </a:pPr>
            <a:endParaRPr lang="en-US" altLang="en-US" sz="1100" smtClean="0"/>
          </a:p>
          <a:p>
            <a:pPr eaLnBrk="1" hangingPunct="1"/>
            <a:endParaRPr lang="en-US" altLang="en-US" sz="1100" b="0" smtClean="0"/>
          </a:p>
        </p:txBody>
      </p:sp>
      <p:sp>
        <p:nvSpPr>
          <p:cNvPr id="111619" name="Slide Number Placeholder 4"/>
          <p:cNvSpPr txBox="1">
            <a:spLocks noGrp="1"/>
          </p:cNvSpPr>
          <p:nvPr/>
        </p:nvSpPr>
        <p:spPr bwMode="auto">
          <a:xfrm>
            <a:off x="4008438" y="8924925"/>
            <a:ext cx="31718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8" tIns="48484" rIns="96968" bIns="48484" anchor="b"/>
          <a:lstStyle>
            <a:lvl1pPr defTabSz="965200">
              <a:defRPr sz="800">
                <a:solidFill>
                  <a:schemeClr val="tx1"/>
                </a:solidFill>
                <a:latin typeface="Arial" panose="020B0604020202020204" pitchFamily="34" charset="0"/>
                <a:cs typeface="Arial" panose="020B0604020202020204" pitchFamily="34" charset="0"/>
              </a:defRPr>
            </a:lvl1pPr>
            <a:lvl2pPr marL="742950" indent="-285750" defTabSz="965200">
              <a:defRPr sz="800">
                <a:solidFill>
                  <a:schemeClr val="tx1"/>
                </a:solidFill>
                <a:latin typeface="Arial" panose="020B0604020202020204" pitchFamily="34" charset="0"/>
                <a:cs typeface="Arial" panose="020B0604020202020204" pitchFamily="34" charset="0"/>
              </a:defRPr>
            </a:lvl2pPr>
            <a:lvl3pPr marL="1143000" indent="-228600" defTabSz="965200">
              <a:defRPr sz="800">
                <a:solidFill>
                  <a:schemeClr val="tx1"/>
                </a:solidFill>
                <a:latin typeface="Arial" panose="020B0604020202020204" pitchFamily="34" charset="0"/>
                <a:cs typeface="Arial" panose="020B0604020202020204" pitchFamily="34" charset="0"/>
              </a:defRPr>
            </a:lvl3pPr>
            <a:lvl4pPr marL="1600200" indent="-228600" defTabSz="965200">
              <a:defRPr sz="800">
                <a:solidFill>
                  <a:schemeClr val="tx1"/>
                </a:solidFill>
                <a:latin typeface="Arial" panose="020B0604020202020204" pitchFamily="34" charset="0"/>
                <a:cs typeface="Arial" panose="020B0604020202020204" pitchFamily="34" charset="0"/>
              </a:defRPr>
            </a:lvl4pPr>
            <a:lvl5pPr marL="2057400" indent="-228600" defTabSz="965200">
              <a:defRPr sz="800">
                <a:solidFill>
                  <a:schemeClr val="tx1"/>
                </a:solidFill>
                <a:latin typeface="Arial" panose="020B0604020202020204" pitchFamily="34" charset="0"/>
                <a:cs typeface="Arial" panose="020B0604020202020204" pitchFamily="34" charset="0"/>
              </a:defRPr>
            </a:lvl5pPr>
            <a:lvl6pPr marL="2514600" indent="-228600" defTabSz="965200" fontAlgn="base">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965200" fontAlgn="base">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965200" fontAlgn="base">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965200" fontAlgn="base">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a:fld id="{862D9940-6130-4E6D-932A-880D9381DA28}" type="slidenum">
              <a:rPr lang="en-US" altLang="en-US" sz="1200"/>
              <a:pPr algn="r"/>
              <a:t>18</a:t>
            </a:fld>
            <a:endParaRPr lang="en-US" altLang="en-US" sz="1200"/>
          </a:p>
        </p:txBody>
      </p:sp>
    </p:spTree>
    <p:extLst>
      <p:ext uri="{BB962C8B-B14F-4D97-AF65-F5344CB8AC3E}">
        <p14:creationId xmlns:p14="http://schemas.microsoft.com/office/powerpoint/2010/main" val="164889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MS, the detrimental effects of activated macrophages and microglia, such as myelin phagocytosis and cytokine secretion, are mediated via the Fc receptor and tumor necrosis factor </a:t>
            </a:r>
            <a:r>
              <a:rPr lang="el-GR" sz="1200" b="0" i="0" kern="1200" dirty="0">
                <a:solidFill>
                  <a:schemeClr val="tx1"/>
                </a:solidFill>
                <a:effectLst/>
                <a:latin typeface="+mn-lt"/>
                <a:ea typeface="+mn-ea"/>
                <a:cs typeface="+mn-cs"/>
              </a:rPr>
              <a:t>α (</a:t>
            </a:r>
            <a:r>
              <a:rPr lang="en-US" sz="1200" b="0" i="0" kern="1200" dirty="0">
                <a:solidFill>
                  <a:schemeClr val="tx1"/>
                </a:solidFill>
                <a:effectLst/>
                <a:latin typeface="+mn-lt"/>
                <a:ea typeface="+mn-ea"/>
                <a:cs typeface="+mn-cs"/>
              </a:rPr>
              <a:t>TNF</a:t>
            </a:r>
            <a:r>
              <a:rPr lang="el-GR" sz="1200" b="0" i="0" kern="1200" dirty="0">
                <a:solidFill>
                  <a:schemeClr val="tx1"/>
                </a:solidFill>
                <a:effectLst/>
                <a:latin typeface="+mn-lt"/>
                <a:ea typeface="+mn-ea"/>
                <a:cs typeface="+mn-cs"/>
              </a:rPr>
              <a:t>α) </a:t>
            </a:r>
            <a:r>
              <a:rPr lang="en-US" sz="1200" b="0" i="0" kern="1200" dirty="0">
                <a:solidFill>
                  <a:schemeClr val="tx1"/>
                </a:solidFill>
                <a:effectLst/>
                <a:latin typeface="+mn-lt"/>
                <a:ea typeface="+mn-ea"/>
                <a:cs typeface="+mn-cs"/>
              </a:rPr>
              <a:t>via toll-like receptor-4 (TLR-4) on the cell surface with subsequent BTK activation</a:t>
            </a:r>
            <a:endParaRPr lang="en-US" dirty="0"/>
          </a:p>
        </p:txBody>
      </p:sp>
      <p:sp>
        <p:nvSpPr>
          <p:cNvPr id="4" name="Slide Number Placeholder 3"/>
          <p:cNvSpPr>
            <a:spLocks noGrp="1"/>
          </p:cNvSpPr>
          <p:nvPr>
            <p:ph type="sldNum" sz="quarter" idx="5"/>
          </p:nvPr>
        </p:nvSpPr>
        <p:spPr/>
        <p:txBody>
          <a:bodyPr/>
          <a:lstStyle/>
          <a:p>
            <a:fld id="{2A71FE7A-D850-6E4D-B134-50ACA7BED3E4}" type="slidenum">
              <a:rPr lang="en-US" smtClean="0"/>
              <a:t>21</a:t>
            </a:fld>
            <a:endParaRPr lang="en-US"/>
          </a:p>
        </p:txBody>
      </p:sp>
    </p:spTree>
    <p:extLst>
      <p:ext uri="{BB962C8B-B14F-4D97-AF65-F5344CB8AC3E}">
        <p14:creationId xmlns:p14="http://schemas.microsoft.com/office/powerpoint/2010/main" val="215632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76ED4C-726A-4B28-A498-F5C0B1B65283}"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29549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6ED4C-726A-4B28-A498-F5C0B1B65283}"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415190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6ED4C-726A-4B28-A498-F5C0B1B65283}"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118543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BLU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BDDE817-5E6A-4514-A53F-532FE91A961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699" b="19532"/>
          <a:stretch/>
        </p:blipFill>
        <p:spPr>
          <a:xfrm>
            <a:off x="2533554" y="0"/>
            <a:ext cx="9658447" cy="6858000"/>
          </a:xfrm>
          <a:prstGeom prst="rect">
            <a:avLst/>
          </a:prstGeom>
        </p:spPr>
      </p:pic>
      <p:pic>
        <p:nvPicPr>
          <p:cNvPr id="28" name="Picture 27">
            <a:extLst>
              <a:ext uri="{FF2B5EF4-FFF2-40B4-BE49-F238E27FC236}">
                <a16:creationId xmlns="" xmlns:a16="http://schemas.microsoft.com/office/drawing/2014/main" id="{9B30560D-B22A-C84C-AFB9-ABF9CC99295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3" name="Picture 32">
            <a:extLst>
              <a:ext uri="{FF2B5EF4-FFF2-40B4-BE49-F238E27FC236}">
                <a16:creationId xmlns="" xmlns:a16="http://schemas.microsoft.com/office/drawing/2014/main" id="{F767A9D6-6AD3-1043-89D5-6EF03236EE7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08001" y="6230596"/>
            <a:ext cx="3042023" cy="319555"/>
          </a:xfrm>
          <a:prstGeom prst="rect">
            <a:avLst/>
          </a:prstGeom>
        </p:spPr>
      </p:pic>
      <p:pic>
        <p:nvPicPr>
          <p:cNvPr id="8" name="Picture 7">
            <a:extLst>
              <a:ext uri="{FF2B5EF4-FFF2-40B4-BE49-F238E27FC236}">
                <a16:creationId xmlns="" xmlns:a16="http://schemas.microsoft.com/office/drawing/2014/main" id="{1F94C27E-E772-436F-8230-475A034DAF1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8001" y="441064"/>
            <a:ext cx="2745760" cy="466219"/>
          </a:xfrm>
          <a:prstGeom prst="rect">
            <a:avLst/>
          </a:prstGeom>
        </p:spPr>
      </p:pic>
      <p:sp>
        <p:nvSpPr>
          <p:cNvPr id="9" name="Title 16">
            <a:extLst>
              <a:ext uri="{FF2B5EF4-FFF2-40B4-BE49-F238E27FC236}">
                <a16:creationId xmlns="" xmlns:a16="http://schemas.microsoft.com/office/drawing/2014/main" id="{1CE71E58-18E9-49FF-95D7-75AA3860ABD3}"/>
              </a:ext>
            </a:extLst>
          </p:cNvPr>
          <p:cNvSpPr>
            <a:spLocks noGrp="1"/>
          </p:cNvSpPr>
          <p:nvPr>
            <p:ph type="title"/>
          </p:nvPr>
        </p:nvSpPr>
        <p:spPr>
          <a:xfrm>
            <a:off x="344448" y="2997501"/>
            <a:ext cx="5944640" cy="1168110"/>
          </a:xfrm>
          <a:prstGeom prst="rect">
            <a:avLst/>
          </a:prstGeom>
        </p:spPr>
        <p:txBody>
          <a:bodyPr>
            <a:noAutofit/>
          </a:bodyPr>
          <a:lstStyle>
            <a:lvl1pPr>
              <a:defRPr sz="3000">
                <a:solidFill>
                  <a:schemeClr val="bg1"/>
                </a:solidFill>
              </a:defRPr>
            </a:lvl1pPr>
          </a:lstStyle>
          <a:p>
            <a:r>
              <a:rPr lang="en-US" dirty="0"/>
              <a:t>Click to edit Master title style</a:t>
            </a:r>
          </a:p>
        </p:txBody>
      </p:sp>
      <p:sp>
        <p:nvSpPr>
          <p:cNvPr id="10" name="Text Placeholder 19">
            <a:extLst>
              <a:ext uri="{FF2B5EF4-FFF2-40B4-BE49-F238E27FC236}">
                <a16:creationId xmlns="" xmlns:a16="http://schemas.microsoft.com/office/drawing/2014/main" id="{288357E0-D976-46AD-BA13-D01AE336E185}"/>
              </a:ext>
            </a:extLst>
          </p:cNvPr>
          <p:cNvSpPr>
            <a:spLocks noGrp="1"/>
          </p:cNvSpPr>
          <p:nvPr>
            <p:ph type="body" sz="quarter" idx="10" hasCustomPrompt="1"/>
          </p:nvPr>
        </p:nvSpPr>
        <p:spPr>
          <a:xfrm>
            <a:off x="344448" y="4232821"/>
            <a:ext cx="3740149" cy="560388"/>
          </a:xfrm>
        </p:spPr>
        <p:txBody>
          <a:bodyPr/>
          <a:lstStyle>
            <a:lvl1pPr marL="0" indent="0">
              <a:buNone/>
              <a:defRPr>
                <a:solidFill>
                  <a:schemeClr val="bg1"/>
                </a:solidFill>
              </a:defRPr>
            </a:lvl1pPr>
          </a:lstStyle>
          <a:p>
            <a:pPr lvl="0"/>
            <a:r>
              <a:rPr lang="en-US" dirty="0"/>
              <a:t>Sub Title/Date</a:t>
            </a:r>
          </a:p>
        </p:txBody>
      </p:sp>
    </p:spTree>
    <p:custDataLst>
      <p:tags r:id="rId1"/>
    </p:custDataLst>
    <p:extLst>
      <p:ext uri="{BB962C8B-B14F-4D97-AF65-F5344CB8AC3E}">
        <p14:creationId xmlns:p14="http://schemas.microsoft.com/office/powerpoint/2010/main" val="2347447895"/>
      </p:ext>
    </p:extLst>
  </p:cSld>
  <p:clrMapOvr>
    <a:masterClrMapping/>
  </p:clrMapOvr>
  <p:extLst>
    <p:ext uri="{DCECCB84-F9BA-43D5-87BE-67443E8EF086}">
      <p15:sldGuideLst xmlns="" xmlns:p15="http://schemas.microsoft.com/office/powerpoint/2012/main">
        <p15:guide id="1" pos="3840">
          <p15:clr>
            <a:srgbClr val="FBAE40"/>
          </p15:clr>
        </p15:guide>
        <p15:guide id="2" orient="horz" pos="2160">
          <p15:clr>
            <a:srgbClr val="FBAE40"/>
          </p15:clr>
        </p15:guide>
        <p15:guide id="3" pos="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Shape">
            <a:extLst>
              <a:ext uri="{FF2B5EF4-FFF2-40B4-BE49-F238E27FC236}">
                <a16:creationId xmlns=""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ct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0" y="6443831"/>
            <a:ext cx="1606135" cy="329877"/>
          </a:xfrm>
          <a:prstGeom prst="rect">
            <a:avLst/>
          </a:prstGeom>
        </p:spPr>
      </p:pic>
    </p:spTree>
    <p:custDataLst>
      <p:tags r:id="rId1"/>
    </p:custDataLst>
    <p:extLst>
      <p:ext uri="{BB962C8B-B14F-4D97-AF65-F5344CB8AC3E}">
        <p14:creationId xmlns:p14="http://schemas.microsoft.com/office/powerpoint/2010/main" val="227661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6ED4C-726A-4B28-A498-F5C0B1B65283}"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94768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76ED4C-726A-4B28-A498-F5C0B1B65283}"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318574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76ED4C-726A-4B28-A498-F5C0B1B65283}"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280376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76ED4C-726A-4B28-A498-F5C0B1B65283}"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37524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76ED4C-726A-4B28-A498-F5C0B1B65283}"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319985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6ED4C-726A-4B28-A498-F5C0B1B65283}"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382235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76ED4C-726A-4B28-A498-F5C0B1B65283}"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182587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76ED4C-726A-4B28-A498-F5C0B1B65283}"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D30B7-01C4-4A63-94BA-A65EB305FC75}" type="slidenum">
              <a:rPr lang="en-US" smtClean="0"/>
              <a:t>‹#›</a:t>
            </a:fld>
            <a:endParaRPr lang="en-US"/>
          </a:p>
        </p:txBody>
      </p:sp>
    </p:spTree>
    <p:extLst>
      <p:ext uri="{BB962C8B-B14F-4D97-AF65-F5344CB8AC3E}">
        <p14:creationId xmlns:p14="http://schemas.microsoft.com/office/powerpoint/2010/main" val="198499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6ED4C-726A-4B28-A498-F5C0B1B65283}" type="datetimeFigureOut">
              <a:rPr lang="en-US" smtClean="0"/>
              <a:t>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D30B7-01C4-4A63-94BA-A65EB305FC75}" type="slidenum">
              <a:rPr lang="en-US" smtClean="0"/>
              <a:t>‹#›</a:t>
            </a:fld>
            <a:endParaRPr lang="en-US"/>
          </a:p>
        </p:txBody>
      </p:sp>
    </p:spTree>
    <p:extLst>
      <p:ext uri="{BB962C8B-B14F-4D97-AF65-F5344CB8AC3E}">
        <p14:creationId xmlns:p14="http://schemas.microsoft.com/office/powerpoint/2010/main" val="333192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48" y="1609725"/>
            <a:ext cx="5944640" cy="2555886"/>
          </a:xfrm>
        </p:spPr>
        <p:txBody>
          <a:bodyPr/>
          <a:lstStyle/>
          <a:p>
            <a:r>
              <a:rPr lang="en-US" sz="4000" dirty="0" smtClean="0"/>
              <a:t>Update on MS Disease Modifying Therapies</a:t>
            </a:r>
            <a:endParaRPr lang="en-US" sz="4000" dirty="0"/>
          </a:p>
        </p:txBody>
      </p:sp>
      <p:sp>
        <p:nvSpPr>
          <p:cNvPr id="4" name="Text Placeholder 3"/>
          <p:cNvSpPr>
            <a:spLocks noGrp="1"/>
          </p:cNvSpPr>
          <p:nvPr>
            <p:ph type="body" sz="quarter" idx="10"/>
          </p:nvPr>
        </p:nvSpPr>
        <p:spPr/>
        <p:txBody>
          <a:bodyPr/>
          <a:lstStyle/>
          <a:p>
            <a:endParaRPr lang="en-US" dirty="0"/>
          </a:p>
        </p:txBody>
      </p:sp>
      <p:sp>
        <p:nvSpPr>
          <p:cNvPr id="3" name="Subtitle 2"/>
          <p:cNvSpPr>
            <a:spLocks noGrp="1"/>
          </p:cNvSpPr>
          <p:nvPr>
            <p:ph type="subTitle" idx="4294967295"/>
          </p:nvPr>
        </p:nvSpPr>
        <p:spPr>
          <a:xfrm>
            <a:off x="771524" y="3952874"/>
            <a:ext cx="8372475" cy="1304925"/>
          </a:xfrm>
        </p:spPr>
        <p:txBody>
          <a:bodyPr>
            <a:normAutofit fontScale="62500" lnSpcReduction="20000"/>
          </a:bodyPr>
          <a:lstStyle/>
          <a:p>
            <a:pPr marL="0" indent="0">
              <a:buNone/>
            </a:pPr>
            <a:r>
              <a:rPr lang="en-US" dirty="0" smtClean="0"/>
              <a:t>Susan M. Rubin, MD</a:t>
            </a:r>
          </a:p>
          <a:p>
            <a:pPr marL="0" indent="0">
              <a:buNone/>
            </a:pPr>
            <a:r>
              <a:rPr lang="en-US" dirty="0" smtClean="0"/>
              <a:t>Ruth Cain </a:t>
            </a:r>
            <a:r>
              <a:rPr lang="en-US" dirty="0" err="1" smtClean="0"/>
              <a:t>Ruggles</a:t>
            </a:r>
            <a:r>
              <a:rPr lang="en-US" dirty="0" smtClean="0"/>
              <a:t> Chair, Department of Neurology</a:t>
            </a:r>
          </a:p>
          <a:p>
            <a:pPr marL="0" indent="0">
              <a:buNone/>
            </a:pPr>
            <a:r>
              <a:rPr lang="en-US" dirty="0" err="1" smtClean="0"/>
              <a:t>NorthShore</a:t>
            </a:r>
            <a:r>
              <a:rPr lang="en-US" dirty="0" smtClean="0"/>
              <a:t> University </a:t>
            </a:r>
            <a:r>
              <a:rPr lang="en-US" dirty="0" err="1" smtClean="0"/>
              <a:t>HealthSystem</a:t>
            </a:r>
            <a:endParaRPr lang="en-US" dirty="0" smtClean="0"/>
          </a:p>
          <a:p>
            <a:pPr marL="0" indent="0">
              <a:buNone/>
            </a:pPr>
            <a:r>
              <a:rPr lang="en-US" dirty="0" smtClean="0"/>
              <a:t>December 9, 2023</a:t>
            </a:r>
            <a:endParaRPr lang="en-US" dirty="0"/>
          </a:p>
        </p:txBody>
      </p:sp>
    </p:spTree>
    <p:extLst>
      <p:ext uri="{BB962C8B-B14F-4D97-AF65-F5344CB8AC3E}">
        <p14:creationId xmlns:p14="http://schemas.microsoft.com/office/powerpoint/2010/main" val="232755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8913" name="Rectangle 16"/>
          <p:cNvSpPr>
            <a:spLocks noGrp="1" noChangeArrowheads="1"/>
          </p:cNvSpPr>
          <p:nvPr>
            <p:ph type="title"/>
          </p:nvPr>
        </p:nvSpPr>
        <p:spPr/>
        <p:txBody>
          <a:bodyPr/>
          <a:lstStyle/>
          <a:p>
            <a:pPr eaLnBrk="1" hangingPunct="1"/>
            <a:r>
              <a:rPr lang="en-US" altLang="en-US" dirty="0" smtClean="0"/>
              <a:t>RRMS treatment: </a:t>
            </a:r>
            <a:br>
              <a:rPr lang="en-US" altLang="en-US" dirty="0" smtClean="0"/>
            </a:br>
            <a:r>
              <a:rPr lang="en-US" altLang="en-US" dirty="0" smtClean="0"/>
              <a:t>Different mechanistic approaches</a:t>
            </a:r>
            <a:r>
              <a:rPr lang="en-US" altLang="en-US" baseline="30000" dirty="0" smtClean="0"/>
              <a:t>1-6</a:t>
            </a:r>
          </a:p>
        </p:txBody>
      </p:sp>
      <p:sp>
        <p:nvSpPr>
          <p:cNvPr id="3" name="Text Placeholder 2"/>
          <p:cNvSpPr>
            <a:spLocks noGrp="1"/>
          </p:cNvSpPr>
          <p:nvPr>
            <p:ph type="body" sz="quarter" idx="10"/>
          </p:nvPr>
        </p:nvSpPr>
        <p:spPr/>
        <p:txBody>
          <a:bodyPr/>
          <a:lstStyle/>
          <a:p>
            <a:endParaRPr lang="en-US"/>
          </a:p>
        </p:txBody>
      </p:sp>
      <p:sp>
        <p:nvSpPr>
          <p:cNvPr id="38920" name="Slide Number Placeholder 9"/>
          <p:cNvSpPr>
            <a:spLocks noGrp="1"/>
          </p:cNvSpPr>
          <p:nvPr>
            <p:ph type="sldNum" sz="quarter" idx="4294967295"/>
          </p:nvPr>
        </p:nvSpPr>
        <p:spPr>
          <a:xfrm>
            <a:off x="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0F7E05A7-A82D-4C77-BFEB-C781C7251DDE}" type="slidenum">
              <a:rPr lang="en-US" altLang="en-US" sz="1000">
                <a:solidFill>
                  <a:schemeClr val="hlink"/>
                </a:solidFill>
              </a:rPr>
              <a:pPr/>
              <a:t>10</a:t>
            </a:fld>
            <a:endParaRPr lang="en-US" altLang="en-US" sz="1000">
              <a:solidFill>
                <a:schemeClr val="hlink"/>
              </a:solidFill>
            </a:endParaRPr>
          </a:p>
        </p:txBody>
      </p:sp>
      <p:sp>
        <p:nvSpPr>
          <p:cNvPr id="38914" name="Rectangle 3"/>
          <p:cNvSpPr txBox="1">
            <a:spLocks noChangeArrowheads="1"/>
          </p:cNvSpPr>
          <p:nvPr/>
        </p:nvSpPr>
        <p:spPr bwMode="black">
          <a:xfrm>
            <a:off x="2674939" y="2036763"/>
            <a:ext cx="3862387"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spcAft>
                <a:spcPct val="45000"/>
              </a:spcAft>
              <a:buSzPct val="115000"/>
            </a:pPr>
            <a:endParaRPr lang="en-US" altLang="en-US" sz="2000" i="1">
              <a:solidFill>
                <a:srgbClr val="FFFFFF"/>
              </a:solidFill>
              <a:ea typeface="MS PGothic" panose="020B0600070205080204" pitchFamily="34" charset="-128"/>
            </a:endParaRPr>
          </a:p>
          <a:p>
            <a:pPr>
              <a:spcAft>
                <a:spcPct val="45000"/>
              </a:spcAft>
              <a:buSzPct val="115000"/>
            </a:pPr>
            <a:endParaRPr lang="en-US" altLang="en-US" sz="2000">
              <a:solidFill>
                <a:srgbClr val="FFFFFF"/>
              </a:solidFill>
              <a:ea typeface="MS PGothic" panose="020B0600070205080204" pitchFamily="34" charset="-128"/>
            </a:endParaRPr>
          </a:p>
          <a:p>
            <a:pPr>
              <a:spcAft>
                <a:spcPct val="45000"/>
              </a:spcAft>
              <a:buSzPct val="115000"/>
            </a:pPr>
            <a:endParaRPr lang="en-US" altLang="en-US" sz="2000">
              <a:solidFill>
                <a:srgbClr val="FFFFFF"/>
              </a:solidFill>
              <a:ea typeface="MS PGothic" panose="020B0600070205080204" pitchFamily="34" charset="-128"/>
            </a:endParaRPr>
          </a:p>
        </p:txBody>
      </p:sp>
      <p:sp>
        <p:nvSpPr>
          <p:cNvPr id="38915" name="Text Box 28"/>
          <p:cNvSpPr txBox="1">
            <a:spLocks noChangeArrowheads="1"/>
          </p:cNvSpPr>
          <p:nvPr/>
        </p:nvSpPr>
        <p:spPr bwMode="auto">
          <a:xfrm>
            <a:off x="1524001" y="6324600"/>
            <a:ext cx="83867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3232" tIns="0" rIns="0" bIns="137160" anchor="b">
            <a:spAutoFit/>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nSpc>
                <a:spcPct val="95000"/>
              </a:lnSpc>
              <a:spcBef>
                <a:spcPct val="50000"/>
              </a:spcBef>
              <a:spcAft>
                <a:spcPct val="10000"/>
              </a:spcAft>
              <a:buSzPct val="115000"/>
            </a:pPr>
            <a:r>
              <a:rPr lang="en-US" altLang="en-US" sz="900" b="1">
                <a:solidFill>
                  <a:srgbClr val="99BBD7"/>
                </a:solidFill>
              </a:rPr>
              <a:t>1. </a:t>
            </a:r>
            <a:r>
              <a:rPr lang="en-US" altLang="en-US" sz="900">
                <a:solidFill>
                  <a:srgbClr val="99BBD7"/>
                </a:solidFill>
              </a:rPr>
              <a:t>Weber MS, et al. </a:t>
            </a:r>
            <a:r>
              <a:rPr lang="en-US" altLang="en-US" sz="900" i="1">
                <a:solidFill>
                  <a:srgbClr val="99BBD7"/>
                </a:solidFill>
              </a:rPr>
              <a:t>Neurotherapeutics. </a:t>
            </a:r>
            <a:r>
              <a:rPr lang="en-US" altLang="en-US" sz="900">
                <a:solidFill>
                  <a:srgbClr val="99BBD7"/>
                </a:solidFill>
              </a:rPr>
              <a:t>2007;4</a:t>
            </a:r>
            <a:r>
              <a:rPr lang="en-US" altLang="en-US" sz="900">
                <a:solidFill>
                  <a:srgbClr val="99BBD7"/>
                </a:solidFill>
                <a:sym typeface="Wingdings" panose="05000000000000000000" pitchFamily="2" charset="2"/>
              </a:rPr>
              <a:t>(4)</a:t>
            </a:r>
            <a:r>
              <a:rPr lang="en-US" altLang="en-US" sz="900">
                <a:solidFill>
                  <a:srgbClr val="99BBD7"/>
                </a:solidFill>
              </a:rPr>
              <a:t>647-653. </a:t>
            </a:r>
            <a:r>
              <a:rPr lang="en-US" altLang="en-US" sz="900" b="1">
                <a:solidFill>
                  <a:srgbClr val="99BBD7"/>
                </a:solidFill>
              </a:rPr>
              <a:t>2. </a:t>
            </a:r>
            <a:r>
              <a:rPr lang="en-US" altLang="en-US" sz="900">
                <a:solidFill>
                  <a:srgbClr val="99BBD7"/>
                </a:solidFill>
              </a:rPr>
              <a:t>Aharoni R, et al. </a:t>
            </a:r>
            <a:r>
              <a:rPr lang="en-US" altLang="en-US" sz="900" i="1">
                <a:solidFill>
                  <a:srgbClr val="99BBD7"/>
                </a:solidFill>
              </a:rPr>
              <a:t>Proc Natl Acad Sci U S A. </a:t>
            </a:r>
            <a:r>
              <a:rPr lang="en-US" altLang="en-US" sz="900">
                <a:solidFill>
                  <a:srgbClr val="99BBD7"/>
                </a:solidFill>
              </a:rPr>
              <a:t>2008;105(32):11358-11363. </a:t>
            </a:r>
            <a:r>
              <a:rPr lang="en-US" altLang="en-US" sz="900" b="1">
                <a:solidFill>
                  <a:srgbClr val="99BBD7"/>
                </a:solidFill>
              </a:rPr>
              <a:t>3.</a:t>
            </a:r>
            <a:r>
              <a:rPr lang="en-US" altLang="en-US" sz="900">
                <a:solidFill>
                  <a:srgbClr val="99BBD7"/>
                </a:solidFill>
              </a:rPr>
              <a:t> Betaseron</a:t>
            </a:r>
            <a:r>
              <a:rPr lang="en-US" altLang="en-US" sz="900" baseline="30000">
                <a:solidFill>
                  <a:srgbClr val="99BBD7"/>
                </a:solidFill>
              </a:rPr>
              <a:t>®</a:t>
            </a:r>
            <a:r>
              <a:rPr lang="en-US" altLang="en-US" sz="900">
                <a:solidFill>
                  <a:srgbClr val="99BBD7"/>
                </a:solidFill>
              </a:rPr>
              <a:t> prescribing information. Bayer HealthCare Pharmaceuticals Inc. </a:t>
            </a:r>
            <a:r>
              <a:rPr lang="en-US" altLang="en-US" sz="900" b="1">
                <a:solidFill>
                  <a:srgbClr val="99BBD7"/>
                </a:solidFill>
              </a:rPr>
              <a:t>4. </a:t>
            </a:r>
            <a:r>
              <a:rPr lang="en-US" altLang="en-US" sz="900">
                <a:solidFill>
                  <a:srgbClr val="99BBD7"/>
                </a:solidFill>
              </a:rPr>
              <a:t>Tysabri</a:t>
            </a:r>
            <a:r>
              <a:rPr lang="en-US" altLang="en-US" sz="900" baseline="30000">
                <a:solidFill>
                  <a:srgbClr val="99BBD7"/>
                </a:solidFill>
              </a:rPr>
              <a:t>® </a:t>
            </a:r>
            <a:r>
              <a:rPr lang="en-US" altLang="en-US" sz="900">
                <a:solidFill>
                  <a:srgbClr val="99BBD7"/>
                </a:solidFill>
              </a:rPr>
              <a:t> prescribing information. Biogen Idec Inc. </a:t>
            </a:r>
            <a:r>
              <a:rPr lang="en-US" altLang="en-US" sz="900" b="1">
                <a:solidFill>
                  <a:srgbClr val="99BBD7"/>
                </a:solidFill>
              </a:rPr>
              <a:t>5. </a:t>
            </a:r>
            <a:r>
              <a:rPr lang="en-US" altLang="en-US" sz="900">
                <a:solidFill>
                  <a:srgbClr val="99BBD7"/>
                </a:solidFill>
              </a:rPr>
              <a:t>Lopez-Diego RS, et al. </a:t>
            </a:r>
            <a:r>
              <a:rPr lang="en-US" altLang="en-US" sz="900" i="1">
                <a:solidFill>
                  <a:srgbClr val="99BBD7"/>
                </a:solidFill>
              </a:rPr>
              <a:t>Nat Rev Drug Discovery</a:t>
            </a:r>
            <a:r>
              <a:rPr lang="en-US" altLang="en-US" sz="900">
                <a:solidFill>
                  <a:srgbClr val="99BBD7"/>
                </a:solidFill>
              </a:rPr>
              <a:t>. 2008;7(11):909-920. </a:t>
            </a:r>
            <a:r>
              <a:rPr lang="en-US" altLang="en-US" sz="900" b="1">
                <a:solidFill>
                  <a:srgbClr val="99BBD7"/>
                </a:solidFill>
              </a:rPr>
              <a:t>6. </a:t>
            </a:r>
            <a:r>
              <a:rPr lang="en-US" altLang="en-US" sz="900">
                <a:solidFill>
                  <a:srgbClr val="99BBD7"/>
                </a:solidFill>
              </a:rPr>
              <a:t>Giovannoni G, et al. </a:t>
            </a:r>
            <a:r>
              <a:rPr lang="en-US" altLang="en-US" sz="900" i="1">
                <a:solidFill>
                  <a:srgbClr val="99BBD7"/>
                </a:solidFill>
              </a:rPr>
              <a:t>N Engl J Med</a:t>
            </a:r>
            <a:r>
              <a:rPr lang="en-US" altLang="en-US" sz="900">
                <a:solidFill>
                  <a:srgbClr val="99BBD7"/>
                </a:solidFill>
              </a:rPr>
              <a:t>. 2010;362(5):416-426. </a:t>
            </a:r>
          </a:p>
        </p:txBody>
      </p:sp>
      <p:sp>
        <p:nvSpPr>
          <p:cNvPr id="98314" name="AutoShape 33"/>
          <p:cNvSpPr>
            <a:spLocks noChangeArrowheads="1"/>
          </p:cNvSpPr>
          <p:nvPr/>
        </p:nvSpPr>
        <p:spPr bwMode="auto">
          <a:xfrm>
            <a:off x="3222625" y="2190750"/>
            <a:ext cx="2719388" cy="1422400"/>
          </a:xfrm>
          <a:prstGeom prst="roundRect">
            <a:avLst>
              <a:gd name="adj" fmla="val 15384"/>
            </a:avLst>
          </a:prstGeom>
          <a:blipFill>
            <a:blip r:embed="rId3" cstate="print"/>
            <a:stretch>
              <a:fillRect/>
            </a:stretch>
          </a:blipFill>
          <a:ln w="25400">
            <a:solidFill>
              <a:schemeClr val="tx1">
                <a:lumMod val="95000"/>
              </a:schemeClr>
            </a:solidFill>
            <a:round/>
            <a:headEnd/>
            <a:tailEnd/>
          </a:ln>
        </p:spPr>
        <p:txBody>
          <a:bodyPr lIns="45720" rIns="45720" anchor="ctr"/>
          <a:lstStyle/>
          <a:p>
            <a:pPr algn="ctr">
              <a:lnSpc>
                <a:spcPct val="85000"/>
              </a:lnSpc>
              <a:buSzPct val="115000"/>
              <a:defRPr/>
            </a:pPr>
            <a:r>
              <a:rPr lang="en-US" sz="2200" b="1" dirty="0">
                <a:solidFill>
                  <a:schemeClr val="bg1"/>
                </a:solidFill>
                <a:latin typeface="Arial" charset="0"/>
                <a:cs typeface="Arial" charset="0"/>
              </a:rPr>
              <a:t>Immune</a:t>
            </a:r>
          </a:p>
          <a:p>
            <a:pPr algn="ctr">
              <a:lnSpc>
                <a:spcPct val="85000"/>
              </a:lnSpc>
              <a:buSzPct val="115000"/>
              <a:defRPr/>
            </a:pPr>
            <a:r>
              <a:rPr lang="en-US" sz="2200" b="1" dirty="0">
                <a:solidFill>
                  <a:schemeClr val="bg1"/>
                </a:solidFill>
                <a:latin typeface="Arial" charset="0"/>
                <a:cs typeface="Arial" charset="0"/>
              </a:rPr>
              <a:t>modulation</a:t>
            </a:r>
          </a:p>
        </p:txBody>
      </p:sp>
      <p:sp>
        <p:nvSpPr>
          <p:cNvPr id="98315" name="AutoShape 33"/>
          <p:cNvSpPr>
            <a:spLocks noChangeArrowheads="1"/>
          </p:cNvSpPr>
          <p:nvPr/>
        </p:nvSpPr>
        <p:spPr bwMode="auto">
          <a:xfrm>
            <a:off x="6384925" y="4214813"/>
            <a:ext cx="2719388" cy="1422400"/>
          </a:xfrm>
          <a:prstGeom prst="roundRect">
            <a:avLst>
              <a:gd name="adj" fmla="val 15384"/>
            </a:avLst>
          </a:prstGeom>
          <a:blipFill>
            <a:blip r:embed="rId3" cstate="print"/>
            <a:stretch>
              <a:fillRect/>
            </a:stretch>
          </a:blipFill>
          <a:ln w="25400">
            <a:solidFill>
              <a:schemeClr val="tx1">
                <a:lumMod val="95000"/>
              </a:schemeClr>
            </a:solidFill>
            <a:round/>
            <a:headEnd/>
            <a:tailEnd/>
          </a:ln>
        </p:spPr>
        <p:txBody>
          <a:bodyPr lIns="45720" rIns="45720" anchor="ctr"/>
          <a:lstStyle/>
          <a:p>
            <a:pPr algn="ctr">
              <a:lnSpc>
                <a:spcPct val="85000"/>
              </a:lnSpc>
              <a:buSzPct val="115000"/>
              <a:defRPr/>
            </a:pPr>
            <a:r>
              <a:rPr lang="en-US" sz="2200" b="1">
                <a:solidFill>
                  <a:schemeClr val="bg1"/>
                </a:solidFill>
                <a:latin typeface="Arial" charset="0"/>
                <a:cs typeface="Arial" charset="0"/>
              </a:rPr>
              <a:t>Immune cell ablation</a:t>
            </a:r>
          </a:p>
        </p:txBody>
      </p:sp>
      <p:sp>
        <p:nvSpPr>
          <p:cNvPr id="98316" name="AutoShape 33"/>
          <p:cNvSpPr>
            <a:spLocks noChangeArrowheads="1"/>
          </p:cNvSpPr>
          <p:nvPr/>
        </p:nvSpPr>
        <p:spPr bwMode="auto">
          <a:xfrm>
            <a:off x="3211514" y="4233863"/>
            <a:ext cx="2719387" cy="1422400"/>
          </a:xfrm>
          <a:prstGeom prst="roundRect">
            <a:avLst>
              <a:gd name="adj" fmla="val 15384"/>
            </a:avLst>
          </a:prstGeom>
          <a:blipFill>
            <a:blip r:embed="rId3" cstate="print"/>
            <a:stretch>
              <a:fillRect/>
            </a:stretch>
          </a:blipFill>
          <a:ln w="25400">
            <a:solidFill>
              <a:schemeClr val="tx1">
                <a:lumMod val="95000"/>
              </a:schemeClr>
            </a:solidFill>
            <a:round/>
            <a:headEnd/>
            <a:tailEnd/>
          </a:ln>
        </p:spPr>
        <p:txBody>
          <a:bodyPr lIns="45720" rIns="45720" anchor="ctr"/>
          <a:lstStyle/>
          <a:p>
            <a:pPr algn="ctr">
              <a:lnSpc>
                <a:spcPct val="85000"/>
              </a:lnSpc>
              <a:buSzPct val="115000"/>
              <a:defRPr/>
            </a:pPr>
            <a:r>
              <a:rPr lang="en-US" sz="2200" b="1">
                <a:solidFill>
                  <a:schemeClr val="bg1"/>
                </a:solidFill>
                <a:latin typeface="Arial" charset="0"/>
                <a:cs typeface="Arial" charset="0"/>
              </a:rPr>
              <a:t>Immune cell sequestration</a:t>
            </a:r>
          </a:p>
        </p:txBody>
      </p:sp>
      <p:sp>
        <p:nvSpPr>
          <p:cNvPr id="98317" name="AutoShape 33"/>
          <p:cNvSpPr>
            <a:spLocks noChangeArrowheads="1"/>
          </p:cNvSpPr>
          <p:nvPr/>
        </p:nvSpPr>
        <p:spPr bwMode="auto">
          <a:xfrm>
            <a:off x="6335714" y="2190750"/>
            <a:ext cx="2719387" cy="1422400"/>
          </a:xfrm>
          <a:prstGeom prst="roundRect">
            <a:avLst>
              <a:gd name="adj" fmla="val 15384"/>
            </a:avLst>
          </a:prstGeom>
          <a:blipFill>
            <a:blip r:embed="rId3" cstate="print"/>
            <a:stretch>
              <a:fillRect/>
            </a:stretch>
          </a:blipFill>
          <a:ln w="25400">
            <a:solidFill>
              <a:schemeClr val="tx1">
                <a:lumMod val="95000"/>
              </a:schemeClr>
            </a:solidFill>
            <a:round/>
            <a:headEnd/>
            <a:tailEnd/>
          </a:ln>
        </p:spPr>
        <p:txBody>
          <a:bodyPr lIns="45720" rIns="45720" anchor="ctr"/>
          <a:lstStyle/>
          <a:p>
            <a:pPr algn="ctr">
              <a:lnSpc>
                <a:spcPct val="85000"/>
              </a:lnSpc>
              <a:buSzPct val="115000"/>
              <a:defRPr/>
            </a:pPr>
            <a:r>
              <a:rPr lang="en-US" sz="2200" b="1">
                <a:solidFill>
                  <a:schemeClr val="bg1"/>
                </a:solidFill>
                <a:latin typeface="Arial" charset="0"/>
                <a:cs typeface="Arial" charset="0"/>
              </a:rPr>
              <a:t>Reduction in cell trafficking</a:t>
            </a:r>
          </a:p>
        </p:txBody>
      </p:sp>
    </p:spTree>
    <p:extLst>
      <p:ext uri="{BB962C8B-B14F-4D97-AF65-F5344CB8AC3E}">
        <p14:creationId xmlns:p14="http://schemas.microsoft.com/office/powerpoint/2010/main" val="400584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540" y="1369271"/>
            <a:ext cx="11203664" cy="5298229"/>
          </a:xfrm>
        </p:spPr>
        <p:txBody>
          <a:bodyPr>
            <a:normAutofit/>
          </a:bodyPr>
          <a:lstStyle/>
          <a:p>
            <a:r>
              <a:rPr lang="en-US" sz="1800" dirty="0" smtClean="0"/>
              <a:t>Self </a:t>
            </a:r>
            <a:r>
              <a:rPr lang="en-US" sz="1800" dirty="0" err="1" smtClean="0"/>
              <a:t>Injectable</a:t>
            </a:r>
            <a:r>
              <a:rPr lang="en-US" sz="1800" dirty="0" smtClean="0"/>
              <a:t> medications</a:t>
            </a:r>
          </a:p>
          <a:p>
            <a:pPr lvl="1"/>
            <a:r>
              <a:rPr lang="en-US" sz="1800" dirty="0" smtClean="0"/>
              <a:t>Interferons (</a:t>
            </a:r>
            <a:r>
              <a:rPr lang="en-US" sz="1800" dirty="0" err="1" smtClean="0"/>
              <a:t>Betaseron</a:t>
            </a:r>
            <a:r>
              <a:rPr lang="en-US" sz="1800" dirty="0" smtClean="0"/>
              <a:t>, </a:t>
            </a:r>
            <a:r>
              <a:rPr lang="en-US" sz="1800" dirty="0" err="1" smtClean="0"/>
              <a:t>Avonex</a:t>
            </a:r>
            <a:r>
              <a:rPr lang="en-US" sz="1800" dirty="0" smtClean="0"/>
              <a:t>, </a:t>
            </a:r>
            <a:r>
              <a:rPr lang="en-US" sz="1800" dirty="0" err="1" smtClean="0"/>
              <a:t>Rebif</a:t>
            </a:r>
            <a:r>
              <a:rPr lang="en-US" sz="1800" dirty="0" smtClean="0"/>
              <a:t>, </a:t>
            </a:r>
            <a:r>
              <a:rPr lang="en-US" sz="1800" dirty="0" err="1" smtClean="0"/>
              <a:t>Plegridy</a:t>
            </a:r>
            <a:r>
              <a:rPr lang="en-US" sz="1800" dirty="0" smtClean="0"/>
              <a:t>)</a:t>
            </a:r>
          </a:p>
          <a:p>
            <a:pPr lvl="2"/>
            <a:r>
              <a:rPr lang="en-US" sz="1800" dirty="0"/>
              <a:t>MOA:  R</a:t>
            </a:r>
            <a:r>
              <a:rPr lang="en-US" sz="1800" dirty="0" smtClean="0"/>
              <a:t>educes </a:t>
            </a:r>
            <a:r>
              <a:rPr lang="en-US" sz="1800" dirty="0"/>
              <a:t>antigen presentation and T-cell proliferation, alters cytokine and matrix metalloproteinase (MMP) expression, and restores suppressor function</a:t>
            </a:r>
            <a:endParaRPr lang="en-US" sz="1800" dirty="0" smtClean="0"/>
          </a:p>
          <a:p>
            <a:pPr lvl="2"/>
            <a:r>
              <a:rPr lang="en-US" sz="1800" dirty="0" smtClean="0"/>
              <a:t>Pros:  30-40% reduction in relapse rate, no new safety signals, multiple injection types and frequencies</a:t>
            </a:r>
          </a:p>
          <a:p>
            <a:pPr lvl="2"/>
            <a:r>
              <a:rPr lang="en-US" sz="1800" dirty="0" smtClean="0"/>
              <a:t>Cons:  Flu-like symptoms, injection reactions, depression, thyroid dysfunction, liver dysfunction</a:t>
            </a:r>
          </a:p>
          <a:p>
            <a:pPr lvl="1"/>
            <a:r>
              <a:rPr lang="en-US" sz="1800" dirty="0" smtClean="0"/>
              <a:t>Glatiramer Acetate (Copaxone, </a:t>
            </a:r>
            <a:r>
              <a:rPr lang="en-US" sz="1800" dirty="0" err="1" smtClean="0"/>
              <a:t>Glatopa</a:t>
            </a:r>
            <a:r>
              <a:rPr lang="en-US" sz="1800" dirty="0" smtClean="0"/>
              <a:t>)</a:t>
            </a:r>
          </a:p>
          <a:p>
            <a:pPr lvl="2"/>
            <a:r>
              <a:rPr lang="en-US" sz="1800" dirty="0"/>
              <a:t>MOA: shifts the population of T cells from </a:t>
            </a:r>
            <a:r>
              <a:rPr lang="en-US" sz="1800" dirty="0" err="1"/>
              <a:t>proinflammatory</a:t>
            </a:r>
            <a:r>
              <a:rPr lang="en-US" sz="1800" dirty="0"/>
              <a:t> Th1 T-cells to regulatory Th2 T-cells that suppress the inflammatory response</a:t>
            </a:r>
            <a:endParaRPr lang="en-US" sz="1800" dirty="0" smtClean="0"/>
          </a:p>
          <a:p>
            <a:pPr lvl="2"/>
            <a:r>
              <a:rPr lang="en-US" sz="1800" dirty="0" smtClean="0"/>
              <a:t>Pros:  30% reduction in relapse rate, no new safety signals, variable dosing schedule, no flu-like reactions</a:t>
            </a:r>
          </a:p>
          <a:p>
            <a:pPr lvl="2"/>
            <a:r>
              <a:rPr lang="en-US" sz="1800" dirty="0" smtClean="0"/>
              <a:t>Cons:  Injection reactions, immediate post dose reactions</a:t>
            </a:r>
          </a:p>
          <a:p>
            <a:pPr lvl="1"/>
            <a:r>
              <a:rPr lang="en-US" sz="1800" dirty="0" err="1" smtClean="0"/>
              <a:t>Ofatumumab</a:t>
            </a:r>
            <a:r>
              <a:rPr lang="en-US" sz="1800" dirty="0" smtClean="0"/>
              <a:t> (</a:t>
            </a:r>
            <a:r>
              <a:rPr lang="en-US" sz="1800" dirty="0" err="1" smtClean="0"/>
              <a:t>Kesimpta</a:t>
            </a:r>
            <a:r>
              <a:rPr lang="en-US" sz="1800" dirty="0"/>
              <a:t>)</a:t>
            </a:r>
            <a:endParaRPr lang="en-US" sz="1800" dirty="0" smtClean="0"/>
          </a:p>
          <a:p>
            <a:pPr lvl="2"/>
            <a:r>
              <a:rPr lang="en-US" sz="1800" dirty="0"/>
              <a:t>MOA: targets the CD20-positive B-cells protecting the nerve cells from mediated damage caused by CD20-positive B lymphoma cell lines</a:t>
            </a:r>
          </a:p>
          <a:p>
            <a:pPr lvl="2"/>
            <a:r>
              <a:rPr lang="en-US" sz="1800" dirty="0"/>
              <a:t>Pros:  </a:t>
            </a:r>
            <a:r>
              <a:rPr lang="en-US" sz="1800" dirty="0" smtClean="0"/>
              <a:t>50% </a:t>
            </a:r>
            <a:r>
              <a:rPr lang="en-US" sz="1800" dirty="0"/>
              <a:t>efficacy, </a:t>
            </a:r>
            <a:r>
              <a:rPr lang="en-US" sz="1800" dirty="0" smtClean="0"/>
              <a:t>monthly self injection, </a:t>
            </a:r>
            <a:r>
              <a:rPr lang="en-US" sz="1800" dirty="0"/>
              <a:t>also </a:t>
            </a:r>
            <a:r>
              <a:rPr lang="en-US" sz="1800" dirty="0" smtClean="0"/>
              <a:t>approved </a:t>
            </a:r>
            <a:r>
              <a:rPr lang="en-US" sz="1800" dirty="0"/>
              <a:t>for </a:t>
            </a:r>
            <a:r>
              <a:rPr lang="en-US" sz="1800" dirty="0" smtClean="0"/>
              <a:t>active secondary </a:t>
            </a:r>
            <a:r>
              <a:rPr lang="en-US" sz="1800" dirty="0"/>
              <a:t>progressive disease</a:t>
            </a:r>
          </a:p>
          <a:p>
            <a:pPr lvl="2"/>
            <a:r>
              <a:rPr lang="en-US" sz="1800" dirty="0"/>
              <a:t>Cons:  </a:t>
            </a:r>
            <a:r>
              <a:rPr lang="en-US" sz="1800" dirty="0" smtClean="0"/>
              <a:t>injection </a:t>
            </a:r>
            <a:r>
              <a:rPr lang="en-US" sz="1800" dirty="0"/>
              <a:t>reactions, immunosuppression, breast cancer and infections</a:t>
            </a:r>
            <a:endParaRPr lang="en-GB" sz="1800" dirty="0"/>
          </a:p>
        </p:txBody>
      </p:sp>
      <p:sp>
        <p:nvSpPr>
          <p:cNvPr id="2" name="Title 1"/>
          <p:cNvSpPr>
            <a:spLocks noGrp="1"/>
          </p:cNvSpPr>
          <p:nvPr>
            <p:ph type="title"/>
          </p:nvPr>
        </p:nvSpPr>
        <p:spPr/>
        <p:txBody>
          <a:bodyPr/>
          <a:lstStyle/>
          <a:p>
            <a:r>
              <a:rPr lang="en-US" dirty="0" smtClean="0"/>
              <a:t>Disease Modifying Medications</a:t>
            </a:r>
            <a:endParaRPr lang="en-GB"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38325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540" y="1438275"/>
            <a:ext cx="11203664" cy="5238750"/>
          </a:xfrm>
        </p:spPr>
        <p:txBody>
          <a:bodyPr>
            <a:normAutofit lnSpcReduction="10000"/>
          </a:bodyPr>
          <a:lstStyle/>
          <a:p>
            <a:r>
              <a:rPr lang="en-US" sz="2000" dirty="0" smtClean="0"/>
              <a:t>Oral medications</a:t>
            </a:r>
          </a:p>
          <a:p>
            <a:pPr lvl="1"/>
            <a:r>
              <a:rPr lang="en-US" sz="2000" dirty="0" err="1" smtClean="0"/>
              <a:t>Fingolimod</a:t>
            </a:r>
            <a:r>
              <a:rPr lang="en-US" sz="2000" dirty="0" smtClean="0"/>
              <a:t>/</a:t>
            </a:r>
            <a:r>
              <a:rPr lang="en-US" sz="2000" dirty="0" err="1" smtClean="0"/>
              <a:t>Siponimod</a:t>
            </a:r>
            <a:r>
              <a:rPr lang="en-US" sz="2000" dirty="0" smtClean="0"/>
              <a:t>/</a:t>
            </a:r>
            <a:r>
              <a:rPr lang="en-US" sz="2000" dirty="0" err="1" smtClean="0"/>
              <a:t>Ozanimod</a:t>
            </a:r>
            <a:r>
              <a:rPr lang="en-US" sz="2000" dirty="0" smtClean="0"/>
              <a:t>/</a:t>
            </a:r>
            <a:r>
              <a:rPr lang="en-US" sz="2000" dirty="0" err="1" smtClean="0"/>
              <a:t>Ponesimod</a:t>
            </a:r>
            <a:endParaRPr lang="en-US" sz="2000" dirty="0" smtClean="0"/>
          </a:p>
          <a:p>
            <a:pPr lvl="2"/>
            <a:r>
              <a:rPr lang="en-US" sz="1600" dirty="0"/>
              <a:t>MOA: a sphingosine 1-phosphate receptor </a:t>
            </a:r>
            <a:r>
              <a:rPr lang="en-US" sz="1600" dirty="0" smtClean="0"/>
              <a:t>modulator binding </a:t>
            </a:r>
            <a:r>
              <a:rPr lang="en-US" sz="1600" dirty="0"/>
              <a:t>with high affinity to sphingosine 1-phosphate receptors 1, 3, 4, and </a:t>
            </a:r>
            <a:r>
              <a:rPr lang="en-US" sz="1600" dirty="0" smtClean="0"/>
              <a:t>5 blocking </a:t>
            </a:r>
            <a:r>
              <a:rPr lang="en-US" sz="1600" dirty="0"/>
              <a:t>the capacity of lymphocytes to egress from lymph nodes, reducing the number of lymphocytes in peripheral blood</a:t>
            </a:r>
            <a:endParaRPr lang="en-US" sz="1600" dirty="0" smtClean="0"/>
          </a:p>
          <a:p>
            <a:pPr lvl="2"/>
            <a:r>
              <a:rPr lang="en-US" sz="1600" dirty="0" smtClean="0"/>
              <a:t>Pros: 50% reduction in relapse rate, no injections, once a day, </a:t>
            </a:r>
            <a:r>
              <a:rPr lang="en-US" sz="1600" dirty="0" err="1" smtClean="0"/>
              <a:t>Siponimod</a:t>
            </a:r>
            <a:r>
              <a:rPr lang="en-US" sz="1600" dirty="0" smtClean="0"/>
              <a:t> also tested in secondary progressive disease with a 20% reduction in the rate of disability</a:t>
            </a:r>
          </a:p>
          <a:p>
            <a:pPr lvl="2"/>
            <a:r>
              <a:rPr lang="en-US" sz="1600" dirty="0" smtClean="0"/>
              <a:t>Cons: Pre and post dose monitoring for heart (newer formulations do not require this), eye and skin conditions,, infection risk including rare cases of PML, </a:t>
            </a:r>
          </a:p>
          <a:p>
            <a:pPr lvl="1"/>
            <a:r>
              <a:rPr lang="en-US" sz="2000" dirty="0" smtClean="0"/>
              <a:t>Dimethyl Fumarate/</a:t>
            </a:r>
            <a:r>
              <a:rPr lang="en-US" sz="2000" dirty="0" err="1" smtClean="0"/>
              <a:t>Diroximel</a:t>
            </a:r>
            <a:r>
              <a:rPr lang="en-US" sz="2000" dirty="0" smtClean="0"/>
              <a:t> Fumarate/Monomethyl Fumarate</a:t>
            </a:r>
          </a:p>
          <a:p>
            <a:pPr lvl="2"/>
            <a:r>
              <a:rPr lang="en-US" sz="1600" dirty="0" smtClean="0"/>
              <a:t>MOA: activates </a:t>
            </a:r>
            <a:r>
              <a:rPr lang="en-US" sz="1600" dirty="0"/>
              <a:t>the </a:t>
            </a:r>
            <a:r>
              <a:rPr lang="en-US" sz="1600" dirty="0" smtClean="0"/>
              <a:t>Nrf2 transcriptional pathway resulting in </a:t>
            </a:r>
            <a:r>
              <a:rPr lang="en-US" sz="1600" dirty="0" err="1" smtClean="0"/>
              <a:t>intraneuronal</a:t>
            </a:r>
            <a:r>
              <a:rPr lang="en-US" sz="1600" dirty="0" smtClean="0"/>
              <a:t> </a:t>
            </a:r>
            <a:r>
              <a:rPr lang="en-US" sz="1600" dirty="0"/>
              <a:t>synthesis of the antioxidant glutathione (GSH) mediated through the </a:t>
            </a:r>
            <a:r>
              <a:rPr lang="en-US" sz="1600" dirty="0" smtClean="0"/>
              <a:t>Nrf2; additional </a:t>
            </a:r>
            <a:r>
              <a:rPr lang="en-US" sz="1600" dirty="0"/>
              <a:t>immunomodulatory actions for dimethyl fumarate mediated through nitric oxide, interleukins, tumor necrosis factor (TNF-</a:t>
            </a:r>
            <a:r>
              <a:rPr lang="el-GR" sz="1600" dirty="0"/>
              <a:t>α), </a:t>
            </a:r>
            <a:r>
              <a:rPr lang="en-US" sz="1600" dirty="0"/>
              <a:t>or other </a:t>
            </a:r>
            <a:r>
              <a:rPr lang="en-US" sz="1600" dirty="0" smtClean="0"/>
              <a:t>cytokines</a:t>
            </a:r>
            <a:r>
              <a:rPr lang="en-US" sz="1600" dirty="0"/>
              <a:t>.</a:t>
            </a:r>
            <a:endParaRPr lang="en-US" sz="1600" dirty="0" smtClean="0"/>
          </a:p>
          <a:p>
            <a:pPr lvl="2"/>
            <a:r>
              <a:rPr lang="en-US" sz="1600" dirty="0" smtClean="0"/>
              <a:t>Pros:  50% reduction in relapse rate, no injections, no significant monitoring needed</a:t>
            </a:r>
          </a:p>
          <a:p>
            <a:pPr lvl="2"/>
            <a:r>
              <a:rPr lang="en-US" sz="1600" dirty="0" smtClean="0"/>
              <a:t>Cons:  twice a day, GI upset, flushing, low lymphocyte count, rare cases of PML</a:t>
            </a:r>
          </a:p>
          <a:p>
            <a:pPr lvl="1"/>
            <a:r>
              <a:rPr lang="en-US" sz="2000" dirty="0" err="1" smtClean="0"/>
              <a:t>Teriflunimide</a:t>
            </a:r>
            <a:endParaRPr lang="en-US" sz="2000" dirty="0" smtClean="0"/>
          </a:p>
          <a:p>
            <a:pPr lvl="2"/>
            <a:r>
              <a:rPr lang="en-US" sz="1600" dirty="0"/>
              <a:t>MOA:  inhibits dihydroorotate dehydrogenase, a mitochondrial enzyme involved in de novo pyrimidine synthesis.</a:t>
            </a:r>
            <a:endParaRPr lang="en-US" sz="1600" dirty="0" smtClean="0"/>
          </a:p>
          <a:p>
            <a:pPr lvl="2"/>
            <a:r>
              <a:rPr lang="en-US" sz="1600" dirty="0" smtClean="0"/>
              <a:t>Pros:  30% reduction in relapse rate, no injections, once a day</a:t>
            </a:r>
          </a:p>
          <a:p>
            <a:pPr lvl="2"/>
            <a:r>
              <a:rPr lang="en-US" sz="1600" dirty="0" smtClean="0"/>
              <a:t>Cons:  Hair loss, liver function abnormalities, contraindicated in pregnancy</a:t>
            </a:r>
            <a:endParaRPr lang="en-GB" sz="1600" dirty="0"/>
          </a:p>
        </p:txBody>
      </p:sp>
      <p:sp>
        <p:nvSpPr>
          <p:cNvPr id="2" name="Title 1"/>
          <p:cNvSpPr>
            <a:spLocks noGrp="1"/>
          </p:cNvSpPr>
          <p:nvPr>
            <p:ph type="title"/>
          </p:nvPr>
        </p:nvSpPr>
        <p:spPr/>
        <p:txBody>
          <a:bodyPr>
            <a:normAutofit/>
          </a:bodyPr>
          <a:lstStyle/>
          <a:p>
            <a:r>
              <a:rPr lang="en-US" dirty="0" smtClean="0"/>
              <a:t>Disease Modifying Medications</a:t>
            </a:r>
            <a:endParaRPr lang="en-GB"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88639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2400" dirty="0" smtClean="0"/>
              <a:t>One additional oral medication</a:t>
            </a:r>
          </a:p>
          <a:p>
            <a:pPr lvl="1"/>
            <a:r>
              <a:rPr lang="en-US" sz="2400" dirty="0" err="1" smtClean="0"/>
              <a:t>Cladribine</a:t>
            </a:r>
            <a:r>
              <a:rPr lang="en-US" sz="2400" dirty="0" smtClean="0"/>
              <a:t> (</a:t>
            </a:r>
            <a:r>
              <a:rPr lang="en-US" sz="2400" dirty="0" err="1" smtClean="0"/>
              <a:t>Mavenclad</a:t>
            </a:r>
            <a:r>
              <a:rPr lang="en-US" sz="2400" dirty="0" smtClean="0"/>
              <a:t>): Study focused on relapsing remitting disease (impacts both T and B cells)</a:t>
            </a:r>
          </a:p>
          <a:p>
            <a:pPr lvl="2"/>
            <a:r>
              <a:rPr lang="en-US" sz="2400" dirty="0"/>
              <a:t>MOA</a:t>
            </a:r>
            <a:r>
              <a:rPr lang="en-US" sz="2400" dirty="0" smtClean="0"/>
              <a:t>: helps </a:t>
            </a:r>
            <a:r>
              <a:rPr lang="en-US" sz="2400" dirty="0"/>
              <a:t>in the rapid reduction of natural killer cells with minimal impact on neutrophils, platelets and monocytes.</a:t>
            </a:r>
            <a:endParaRPr lang="en-US" sz="2400" dirty="0" smtClean="0"/>
          </a:p>
          <a:p>
            <a:pPr lvl="2"/>
            <a:r>
              <a:rPr lang="en-US" sz="2400" dirty="0" smtClean="0"/>
              <a:t>Pros:  50% reduction in relapse rate, yearly treatment cycles only, only two years of treatment</a:t>
            </a:r>
          </a:p>
          <a:p>
            <a:pPr lvl="2"/>
            <a:r>
              <a:rPr lang="en-US" sz="2400" dirty="0" smtClean="0"/>
              <a:t>Cons:  increased infection risk, questionable cancer risk</a:t>
            </a:r>
          </a:p>
          <a:p>
            <a:pPr lvl="1"/>
            <a:endParaRPr lang="en-US" dirty="0" smtClean="0"/>
          </a:p>
          <a:p>
            <a:pPr lvl="2"/>
            <a:endParaRPr lang="en-US" dirty="0"/>
          </a:p>
        </p:txBody>
      </p:sp>
      <p:sp>
        <p:nvSpPr>
          <p:cNvPr id="2" name="Title 1"/>
          <p:cNvSpPr>
            <a:spLocks noGrp="1"/>
          </p:cNvSpPr>
          <p:nvPr>
            <p:ph type="title"/>
          </p:nvPr>
        </p:nvSpPr>
        <p:spPr/>
        <p:txBody>
          <a:bodyPr/>
          <a:lstStyle/>
          <a:p>
            <a:r>
              <a:rPr lang="en-US" dirty="0" smtClean="0"/>
              <a:t>Disease Modifying Medications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415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540" y="1369271"/>
            <a:ext cx="11203664" cy="5336329"/>
          </a:xfrm>
        </p:spPr>
        <p:txBody>
          <a:bodyPr>
            <a:normAutofit lnSpcReduction="10000"/>
          </a:bodyPr>
          <a:lstStyle/>
          <a:p>
            <a:r>
              <a:rPr lang="en-US" dirty="0" smtClean="0"/>
              <a:t>Infusions</a:t>
            </a:r>
          </a:p>
          <a:p>
            <a:pPr lvl="1"/>
            <a:r>
              <a:rPr lang="en-US" dirty="0" err="1" smtClean="0"/>
              <a:t>Natalizumab</a:t>
            </a:r>
            <a:r>
              <a:rPr lang="en-US" dirty="0" smtClean="0"/>
              <a:t> (</a:t>
            </a:r>
            <a:r>
              <a:rPr lang="en-US" dirty="0" err="1" smtClean="0"/>
              <a:t>Tysabri</a:t>
            </a:r>
            <a:r>
              <a:rPr lang="en-US" dirty="0" smtClean="0"/>
              <a:t>)</a:t>
            </a:r>
          </a:p>
          <a:p>
            <a:pPr lvl="2"/>
            <a:r>
              <a:rPr lang="en-US" dirty="0"/>
              <a:t>MOA: reduce the transmission of immune cells into the central nervous system by interfering with the α4β1-integrin receptor molecules on the surfaces of </a:t>
            </a:r>
            <a:r>
              <a:rPr lang="en-US" dirty="0" smtClean="0"/>
              <a:t>cells </a:t>
            </a:r>
            <a:r>
              <a:rPr lang="en-US" dirty="0"/>
              <a:t>expressing the VCAM-1 </a:t>
            </a:r>
            <a:r>
              <a:rPr lang="en-US" dirty="0" smtClean="0"/>
              <a:t>gene</a:t>
            </a:r>
            <a:endParaRPr lang="en-US" dirty="0"/>
          </a:p>
          <a:p>
            <a:pPr lvl="2"/>
            <a:r>
              <a:rPr lang="en-US" dirty="0" smtClean="0"/>
              <a:t>Pros: 67%  reduction in relapses, once a month, well tolerated</a:t>
            </a:r>
          </a:p>
          <a:p>
            <a:pPr lvl="2"/>
            <a:r>
              <a:rPr lang="en-US" dirty="0" smtClean="0"/>
              <a:t>Cons: PML, JCV testing every six months, can’t take </a:t>
            </a:r>
            <a:r>
              <a:rPr lang="en-US" dirty="0" err="1" smtClean="0"/>
              <a:t>immunosuppressants</a:t>
            </a:r>
            <a:endParaRPr lang="en-US" dirty="0" smtClean="0"/>
          </a:p>
          <a:p>
            <a:pPr lvl="1"/>
            <a:r>
              <a:rPr lang="en-US" dirty="0" err="1" smtClean="0"/>
              <a:t>Alemtuzumab</a:t>
            </a:r>
            <a:r>
              <a:rPr lang="en-US" dirty="0"/>
              <a:t> </a:t>
            </a:r>
            <a:r>
              <a:rPr lang="en-US" dirty="0" smtClean="0"/>
              <a:t>(</a:t>
            </a:r>
            <a:r>
              <a:rPr lang="en-US" dirty="0" err="1" smtClean="0"/>
              <a:t>Lemtrada</a:t>
            </a:r>
            <a:r>
              <a:rPr lang="en-US" dirty="0" smtClean="0"/>
              <a:t>)</a:t>
            </a:r>
          </a:p>
          <a:p>
            <a:pPr lvl="2"/>
            <a:r>
              <a:rPr lang="en-US" dirty="0"/>
              <a:t>MOA: targets CD52, a protein abundant on T and B </a:t>
            </a:r>
            <a:r>
              <a:rPr lang="en-US" dirty="0" smtClean="0"/>
              <a:t>cells which depletes </a:t>
            </a:r>
            <a:r>
              <a:rPr lang="en-US" dirty="0"/>
              <a:t>circulating T and B lymphocytes after each treatment course</a:t>
            </a:r>
            <a:endParaRPr lang="en-US" dirty="0" smtClean="0"/>
          </a:p>
          <a:p>
            <a:pPr lvl="2"/>
            <a:r>
              <a:rPr lang="en-US" dirty="0" smtClean="0"/>
              <a:t>Pros: 49-55% efficacy, Once a year dosing,  only two years of required treatment, slowed disability</a:t>
            </a:r>
          </a:p>
          <a:p>
            <a:pPr lvl="2"/>
            <a:r>
              <a:rPr lang="en-US" dirty="0" err="1" smtClean="0"/>
              <a:t>Cons:infusion</a:t>
            </a:r>
            <a:r>
              <a:rPr lang="en-US" dirty="0" smtClean="0"/>
              <a:t> reactions, thyroid, platelet and kidney dysfunction, prolonged </a:t>
            </a:r>
            <a:r>
              <a:rPr lang="en-US" dirty="0" err="1" smtClean="0"/>
              <a:t>immunosuppression</a:t>
            </a:r>
            <a:r>
              <a:rPr lang="en-US" dirty="0" smtClean="0"/>
              <a:t>, infections</a:t>
            </a:r>
          </a:p>
          <a:p>
            <a:pPr lvl="1"/>
            <a:r>
              <a:rPr lang="en-US" dirty="0" err="1" smtClean="0"/>
              <a:t>Ocrelizumab</a:t>
            </a:r>
            <a:r>
              <a:rPr lang="en-US" dirty="0" smtClean="0"/>
              <a:t> (</a:t>
            </a:r>
            <a:r>
              <a:rPr lang="en-US" dirty="0" err="1" smtClean="0"/>
              <a:t>Ocrevus</a:t>
            </a:r>
            <a:r>
              <a:rPr lang="en-US" dirty="0" smtClean="0"/>
              <a:t>)/</a:t>
            </a:r>
            <a:r>
              <a:rPr lang="en-US" dirty="0" err="1" smtClean="0"/>
              <a:t>Ublituximab</a:t>
            </a:r>
            <a:r>
              <a:rPr lang="en-US" dirty="0" smtClean="0"/>
              <a:t> (</a:t>
            </a:r>
            <a:r>
              <a:rPr lang="en-US" dirty="0" err="1" smtClean="0"/>
              <a:t>Briumvi</a:t>
            </a:r>
            <a:r>
              <a:rPr lang="en-US" dirty="0" smtClean="0"/>
              <a:t>)</a:t>
            </a:r>
          </a:p>
          <a:p>
            <a:pPr lvl="2"/>
            <a:r>
              <a:rPr lang="en-US" dirty="0"/>
              <a:t>MOA: targets the CD20-positive B-cells </a:t>
            </a:r>
            <a:r>
              <a:rPr lang="en-US" dirty="0" smtClean="0"/>
              <a:t>protecting </a:t>
            </a:r>
            <a:r>
              <a:rPr lang="en-US" dirty="0"/>
              <a:t>the nerve cells from mediated damage caused by CD20-positive B lymphoma cell lines</a:t>
            </a:r>
            <a:endParaRPr lang="en-US" dirty="0" smtClean="0"/>
          </a:p>
          <a:p>
            <a:pPr lvl="2"/>
            <a:r>
              <a:rPr lang="en-US" dirty="0" smtClean="0"/>
              <a:t>Pros:  54% efficacy, twice a year dosing, also improved for primary progressive disease</a:t>
            </a:r>
          </a:p>
          <a:p>
            <a:pPr lvl="2"/>
            <a:r>
              <a:rPr lang="en-US" dirty="0" smtClean="0"/>
              <a:t>Cons:  infusion reactions, immunosuppression, breast cancer (?) and infections</a:t>
            </a:r>
          </a:p>
          <a:p>
            <a:pPr lvl="1"/>
            <a:r>
              <a:rPr lang="en-US" dirty="0" err="1" smtClean="0"/>
              <a:t>Mitaxantrone</a:t>
            </a:r>
            <a:r>
              <a:rPr lang="en-US" dirty="0" smtClean="0"/>
              <a:t> (</a:t>
            </a:r>
            <a:r>
              <a:rPr lang="en-US" dirty="0" err="1" smtClean="0"/>
              <a:t>Novantrone</a:t>
            </a:r>
            <a:r>
              <a:rPr lang="en-US" dirty="0" smtClean="0"/>
              <a:t>)</a:t>
            </a:r>
          </a:p>
          <a:p>
            <a:pPr lvl="2"/>
            <a:r>
              <a:rPr lang="en-US" dirty="0"/>
              <a:t>MOA: intercalation with the DNA </a:t>
            </a:r>
            <a:r>
              <a:rPr lang="en-US" dirty="0" smtClean="0"/>
              <a:t>molecule </a:t>
            </a:r>
            <a:r>
              <a:rPr lang="en-US" dirty="0"/>
              <a:t>potently </a:t>
            </a:r>
            <a:r>
              <a:rPr lang="en-US" dirty="0" smtClean="0"/>
              <a:t>inhibiting </a:t>
            </a:r>
            <a:r>
              <a:rPr lang="en-US" dirty="0"/>
              <a:t>proliferation of B and T lymphocytes as well as macrophages.</a:t>
            </a:r>
            <a:endParaRPr lang="en-US" dirty="0" smtClean="0"/>
          </a:p>
          <a:p>
            <a:pPr lvl="2"/>
            <a:r>
              <a:rPr lang="en-US" dirty="0" smtClean="0"/>
              <a:t>Pros:  Slows disability, once every three months treatments </a:t>
            </a:r>
          </a:p>
          <a:p>
            <a:pPr lvl="2"/>
            <a:r>
              <a:rPr lang="en-US" dirty="0" smtClean="0"/>
              <a:t>Cons:  Maximum of 2 years of treatment due to </a:t>
            </a:r>
            <a:r>
              <a:rPr lang="en-US" dirty="0" err="1" smtClean="0"/>
              <a:t>cardiomyopathy</a:t>
            </a:r>
            <a:endParaRPr lang="en-US" dirty="0" smtClean="0"/>
          </a:p>
          <a:p>
            <a:pPr lvl="2"/>
            <a:endParaRPr lang="en-US" dirty="0" smtClean="0"/>
          </a:p>
          <a:p>
            <a:pPr lvl="2">
              <a:buNone/>
            </a:pPr>
            <a:endParaRPr lang="en-GB" dirty="0"/>
          </a:p>
        </p:txBody>
      </p:sp>
      <p:sp>
        <p:nvSpPr>
          <p:cNvPr id="2" name="Title 1"/>
          <p:cNvSpPr>
            <a:spLocks noGrp="1"/>
          </p:cNvSpPr>
          <p:nvPr>
            <p:ph type="title"/>
          </p:nvPr>
        </p:nvSpPr>
        <p:spPr/>
        <p:txBody>
          <a:bodyPr/>
          <a:lstStyle/>
          <a:p>
            <a:r>
              <a:rPr lang="en-US" dirty="0" smtClean="0"/>
              <a:t>Disease Modifying Medications</a:t>
            </a:r>
            <a:endParaRPr lang="en-GB"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81838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540" y="1438275"/>
            <a:ext cx="11203664" cy="5191125"/>
          </a:xfrm>
        </p:spPr>
        <p:txBody>
          <a:bodyPr>
            <a:noAutofit/>
          </a:bodyPr>
          <a:lstStyle/>
          <a:p>
            <a:r>
              <a:rPr lang="en-US" sz="2000" dirty="0" smtClean="0"/>
              <a:t>Individualized management</a:t>
            </a:r>
          </a:p>
          <a:p>
            <a:pPr lvl="1"/>
            <a:r>
              <a:rPr lang="en-US" sz="2000" dirty="0" smtClean="0"/>
              <a:t>Consideration of prognostic factors</a:t>
            </a:r>
          </a:p>
          <a:p>
            <a:pPr lvl="1"/>
            <a:r>
              <a:rPr lang="en-US" sz="2000" dirty="0" smtClean="0"/>
              <a:t>Consideration of personal patient concerns</a:t>
            </a:r>
          </a:p>
          <a:p>
            <a:r>
              <a:rPr lang="en-US" sz="2000" dirty="0" smtClean="0"/>
              <a:t>Prognostic Factors (for a poor prognosis)</a:t>
            </a:r>
          </a:p>
          <a:p>
            <a:pPr lvl="1"/>
            <a:r>
              <a:rPr lang="en-US" sz="2000" dirty="0" smtClean="0"/>
              <a:t>Male gender</a:t>
            </a:r>
          </a:p>
          <a:p>
            <a:pPr lvl="1"/>
            <a:r>
              <a:rPr lang="en-US" sz="2000" dirty="0" smtClean="0"/>
              <a:t>African heritage</a:t>
            </a:r>
          </a:p>
          <a:p>
            <a:pPr lvl="1"/>
            <a:r>
              <a:rPr lang="en-US" sz="2000" dirty="0" smtClean="0"/>
              <a:t>Older age of onset</a:t>
            </a:r>
          </a:p>
          <a:p>
            <a:pPr lvl="1"/>
            <a:r>
              <a:rPr lang="en-US" sz="2000" dirty="0" smtClean="0"/>
              <a:t>Motor symptoms or ataxia at onset</a:t>
            </a:r>
          </a:p>
          <a:p>
            <a:pPr lvl="1"/>
            <a:r>
              <a:rPr lang="en-US" sz="2000" dirty="0" smtClean="0"/>
              <a:t>Incomplete recovery from relapses</a:t>
            </a:r>
          </a:p>
          <a:p>
            <a:pPr lvl="1"/>
            <a:r>
              <a:rPr lang="en-US" sz="2000" dirty="0" smtClean="0"/>
              <a:t>Frequent relapses (2 or more in 2 years)</a:t>
            </a:r>
          </a:p>
          <a:p>
            <a:pPr lvl="1"/>
            <a:r>
              <a:rPr lang="en-US" sz="2000" dirty="0" smtClean="0"/>
              <a:t>Brainstem or spinal cord lesions at onset</a:t>
            </a:r>
          </a:p>
          <a:p>
            <a:r>
              <a:rPr lang="en-US" sz="2000" dirty="0" smtClean="0"/>
              <a:t>Patient Concerns</a:t>
            </a:r>
          </a:p>
          <a:p>
            <a:pPr lvl="1"/>
            <a:r>
              <a:rPr lang="en-US" sz="2000" dirty="0" smtClean="0"/>
              <a:t>Safety</a:t>
            </a:r>
          </a:p>
          <a:p>
            <a:pPr lvl="1"/>
            <a:r>
              <a:rPr lang="en-US" sz="2000" dirty="0" smtClean="0"/>
              <a:t>Pregnancy plans</a:t>
            </a:r>
          </a:p>
          <a:p>
            <a:pPr lvl="1"/>
            <a:r>
              <a:rPr lang="en-US" sz="2000" dirty="0" smtClean="0"/>
              <a:t>Lifestyle</a:t>
            </a:r>
            <a:endParaRPr lang="en-US" sz="2000" dirty="0"/>
          </a:p>
        </p:txBody>
      </p:sp>
      <p:sp>
        <p:nvSpPr>
          <p:cNvPr id="2" name="Title 1"/>
          <p:cNvSpPr>
            <a:spLocks noGrp="1"/>
          </p:cNvSpPr>
          <p:nvPr>
            <p:ph type="title"/>
          </p:nvPr>
        </p:nvSpPr>
        <p:spPr/>
        <p:txBody>
          <a:bodyPr/>
          <a:lstStyle/>
          <a:p>
            <a:r>
              <a:rPr lang="en-US" dirty="0" smtClean="0"/>
              <a:t>How to chose the right treatment</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6063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000" dirty="0" smtClean="0"/>
              <a:t>Presenting initially with optic neuritis instead of other symptoms has a better </a:t>
            </a:r>
            <a:r>
              <a:rPr lang="en-US" sz="3000" dirty="0" err="1" smtClean="0"/>
              <a:t>longterm</a:t>
            </a:r>
            <a:r>
              <a:rPr lang="en-US" sz="3000" dirty="0" smtClean="0"/>
              <a:t> outcome.</a:t>
            </a:r>
          </a:p>
          <a:p>
            <a:r>
              <a:rPr lang="en-US" sz="3000" dirty="0" smtClean="0"/>
              <a:t>Having OCB in the spinal fluid had a medium impact on prognosis</a:t>
            </a:r>
          </a:p>
          <a:p>
            <a:r>
              <a:rPr lang="en-US" sz="3000" dirty="0" smtClean="0"/>
              <a:t>Having more than 10 lesions on MRI at presentation increased the risk of progression in disability by 3 fold.</a:t>
            </a:r>
          </a:p>
          <a:p>
            <a:r>
              <a:rPr lang="en-US" sz="3000" dirty="0" smtClean="0"/>
              <a:t>Starting DMTs early reduced the risk developing CDMS or progressing</a:t>
            </a:r>
          </a:p>
          <a:p>
            <a:endParaRPr lang="en-US" sz="2000" dirty="0" smtClean="0"/>
          </a:p>
          <a:p>
            <a:endParaRPr lang="en-US" sz="2000"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sz="1600" dirty="0" err="1" smtClean="0"/>
              <a:t>Tintore</a:t>
            </a:r>
            <a:r>
              <a:rPr lang="en-US" sz="1600" dirty="0" smtClean="0"/>
              <a:t>, M et al. Defining high, medium and low impact prognostic factors for developing MS. Brain. 2015; 138 : 1863-1874</a:t>
            </a:r>
            <a:endParaRPr lang="en-US" sz="1600" dirty="0"/>
          </a:p>
        </p:txBody>
      </p:sp>
      <p:sp>
        <p:nvSpPr>
          <p:cNvPr id="2" name="Title 1"/>
          <p:cNvSpPr>
            <a:spLocks noGrp="1"/>
          </p:cNvSpPr>
          <p:nvPr>
            <p:ph type="title"/>
          </p:nvPr>
        </p:nvSpPr>
        <p:spPr/>
        <p:txBody>
          <a:bodyPr/>
          <a:lstStyle/>
          <a:p>
            <a:r>
              <a:rPr lang="en-US" dirty="0" smtClean="0"/>
              <a:t>Other factors found to predict prognosis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3603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Definition</a:t>
            </a:r>
          </a:p>
          <a:p>
            <a:pPr lvl="1"/>
            <a:r>
              <a:rPr lang="en-US" sz="2000" dirty="0" smtClean="0"/>
              <a:t>Escalation Therapy:  Starting with the lowest efficacy but best safety profile medications and changing to a higher efficacy medication only with evidence of breakthrough disease</a:t>
            </a:r>
          </a:p>
          <a:p>
            <a:pPr lvl="1"/>
            <a:r>
              <a:rPr lang="en-US" sz="2000" dirty="0" smtClean="0"/>
              <a:t>Induction therapy (now called immune reconstitution therapy): Starting with a high efficacy medication from the start to induce remission and prevent breakthrough disease and the need for a new therapy</a:t>
            </a:r>
          </a:p>
          <a:p>
            <a:r>
              <a:rPr lang="en-US" sz="2000" dirty="0" smtClean="0"/>
              <a:t>Rationale for escalation therapy</a:t>
            </a:r>
          </a:p>
          <a:p>
            <a:pPr lvl="1"/>
            <a:r>
              <a:rPr lang="en-US" sz="2000" dirty="0" smtClean="0"/>
              <a:t>No good unbiased head to head studies to prove differences in efficacy</a:t>
            </a:r>
          </a:p>
          <a:p>
            <a:pPr lvl="1"/>
            <a:r>
              <a:rPr lang="en-US" sz="2000" dirty="0" smtClean="0"/>
              <a:t>Many patients do well on their first medication so why risk safety</a:t>
            </a:r>
          </a:p>
          <a:p>
            <a:r>
              <a:rPr lang="en-US" sz="2000" dirty="0" smtClean="0"/>
              <a:t>Rationale for induction therapy</a:t>
            </a:r>
          </a:p>
          <a:p>
            <a:pPr lvl="1"/>
            <a:r>
              <a:rPr lang="en-US" sz="2000" dirty="0" smtClean="0"/>
              <a:t>Relapses and new MRI changes are greatest at the onset of MS when patients are youngest</a:t>
            </a:r>
          </a:p>
          <a:p>
            <a:pPr lvl="1"/>
            <a:r>
              <a:rPr lang="en-US" sz="2000" dirty="0" smtClean="0"/>
              <a:t>Failure rates and intolerance of the older </a:t>
            </a:r>
            <a:r>
              <a:rPr lang="en-US" sz="2000" dirty="0" err="1" smtClean="0"/>
              <a:t>injectables</a:t>
            </a:r>
            <a:r>
              <a:rPr lang="en-US" sz="2000" dirty="0" smtClean="0"/>
              <a:t> are high enough that many patients will transition to a more tolerable and efficacious product anyway.</a:t>
            </a:r>
            <a:endParaRPr lang="en-US" sz="2000" dirty="0"/>
          </a:p>
        </p:txBody>
      </p:sp>
      <p:sp>
        <p:nvSpPr>
          <p:cNvPr id="2" name="Title 1"/>
          <p:cNvSpPr>
            <a:spLocks noGrp="1"/>
          </p:cNvSpPr>
          <p:nvPr>
            <p:ph type="title"/>
          </p:nvPr>
        </p:nvSpPr>
        <p:spPr/>
        <p:txBody>
          <a:bodyPr/>
          <a:lstStyle/>
          <a:p>
            <a:r>
              <a:rPr lang="en-US" dirty="0" smtClean="0"/>
              <a:t>Induction vs Escalation Therapy</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391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110593" name="Rectangle 4"/>
          <p:cNvSpPr>
            <a:spLocks noGrp="1" noChangeArrowheads="1"/>
          </p:cNvSpPr>
          <p:nvPr>
            <p:ph type="title"/>
          </p:nvPr>
        </p:nvSpPr>
        <p:spPr/>
        <p:txBody>
          <a:bodyPr/>
          <a:lstStyle/>
          <a:p>
            <a:pPr eaLnBrk="1" hangingPunct="1"/>
            <a:r>
              <a:rPr lang="en-US" altLang="en-US" dirty="0" smtClean="0"/>
              <a:t>Matching patients and treatment: </a:t>
            </a:r>
            <a:br>
              <a:rPr lang="en-US" altLang="en-US" dirty="0" smtClean="0"/>
            </a:br>
            <a:r>
              <a:rPr lang="en-US" altLang="en-US" dirty="0" smtClean="0"/>
              <a:t>Changing considerations</a:t>
            </a:r>
          </a:p>
        </p:txBody>
      </p:sp>
      <p:sp>
        <p:nvSpPr>
          <p:cNvPr id="6" name="Text Placeholder 5"/>
          <p:cNvSpPr>
            <a:spLocks noGrp="1"/>
          </p:cNvSpPr>
          <p:nvPr>
            <p:ph type="body" sz="quarter" idx="10"/>
          </p:nvPr>
        </p:nvSpPr>
        <p:spPr/>
        <p:txBody>
          <a:bodyPr/>
          <a:lstStyle/>
          <a:p>
            <a:endParaRPr lang="en-US"/>
          </a:p>
        </p:txBody>
      </p:sp>
      <p:sp>
        <p:nvSpPr>
          <p:cNvPr id="110594" name="Slide Number Placeholder 32"/>
          <p:cNvSpPr>
            <a:spLocks noGrp="1"/>
          </p:cNvSpPr>
          <p:nvPr>
            <p:ph type="sldNum" sz="quarter" idx="4294967295"/>
          </p:nvPr>
        </p:nvSpPr>
        <p:spPr>
          <a:xfrm>
            <a:off x="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500644EE-A2EF-47FC-B01E-813339E5A385}" type="slidenum">
              <a:rPr lang="en-US" altLang="en-US" sz="1000">
                <a:solidFill>
                  <a:schemeClr val="hlink"/>
                </a:solidFill>
              </a:rPr>
              <a:pPr/>
              <a:t>18</a:t>
            </a:fld>
            <a:endParaRPr lang="en-US" altLang="en-US" sz="1000">
              <a:solidFill>
                <a:schemeClr val="hlink"/>
              </a:solidFill>
            </a:endParaRPr>
          </a:p>
        </p:txBody>
      </p:sp>
      <p:sp>
        <p:nvSpPr>
          <p:cNvPr id="32" name="Freeform 31"/>
          <p:cNvSpPr>
            <a:spLocks/>
          </p:cNvSpPr>
          <p:nvPr/>
        </p:nvSpPr>
        <p:spPr bwMode="auto">
          <a:xfrm rot="16200000">
            <a:off x="3296444" y="3471069"/>
            <a:ext cx="3962400" cy="496888"/>
          </a:xfrm>
          <a:custGeom>
            <a:avLst/>
            <a:gdLst>
              <a:gd name="T0" fmla="*/ 0 w 3913344"/>
              <a:gd name="T1" fmla="*/ 529228 h 619125"/>
              <a:gd name="T2" fmla="*/ 1816223 w 3913344"/>
              <a:gd name="T3" fmla="*/ 0 h 619125"/>
              <a:gd name="T4" fmla="*/ 3587462 w 3913344"/>
              <a:gd name="T5" fmla="*/ 519049 h 619125"/>
              <a:gd name="T6" fmla="*/ 0 60000 65536"/>
              <a:gd name="T7" fmla="*/ 0 60000 65536"/>
              <a:gd name="T8" fmla="*/ 0 60000 65536"/>
              <a:gd name="T9" fmla="*/ 0 w 3913344"/>
              <a:gd name="T10" fmla="*/ 0 h 619125"/>
              <a:gd name="T11" fmla="*/ 3913344 w 3913344"/>
              <a:gd name="T12" fmla="*/ 619125 h 619125"/>
            </a:gdLst>
            <a:ahLst/>
            <a:cxnLst>
              <a:cxn ang="T6">
                <a:pos x="T0" y="T1"/>
              </a:cxn>
              <a:cxn ang="T7">
                <a:pos x="T2" y="T3"/>
              </a:cxn>
              <a:cxn ang="T8">
                <a:pos x="T4" y="T5"/>
              </a:cxn>
            </a:cxnLst>
            <a:rect l="T9" t="T10" r="T11" b="T12"/>
            <a:pathLst>
              <a:path w="3913344" h="619125">
                <a:moveTo>
                  <a:pt x="0" y="619125"/>
                </a:moveTo>
                <a:lnTo>
                  <a:pt x="1981200" y="0"/>
                </a:lnTo>
                <a:lnTo>
                  <a:pt x="3913344" y="607217"/>
                </a:lnTo>
              </a:path>
            </a:pathLst>
          </a:custGeom>
          <a:noFill/>
          <a:ln w="9525" cap="flat" cmpd="sng" algn="ctr">
            <a:solidFill>
              <a:srgbClr val="FFFFFF"/>
            </a:solidFill>
            <a:prstDash val="solid"/>
            <a:round/>
            <a:headEnd type="none" w="med" len="med"/>
            <a:tailEnd type="none" w="med" len="med"/>
          </a:ln>
        </p:spPr>
        <p:txBody>
          <a:bodyPr lIns="457200" tIns="0" rIns="0" bIns="109728" anchor="b"/>
          <a:lstStyle/>
          <a:p>
            <a:pPr>
              <a:defRPr/>
            </a:pPr>
            <a:endParaRPr lang="en-US" kern="0">
              <a:solidFill>
                <a:sysClr val="windowText" lastClr="000000"/>
              </a:solidFill>
            </a:endParaRPr>
          </a:p>
        </p:txBody>
      </p:sp>
      <p:sp>
        <p:nvSpPr>
          <p:cNvPr id="110596" name="Rectangle 4"/>
          <p:cNvSpPr>
            <a:spLocks noChangeArrowheads="1"/>
          </p:cNvSpPr>
          <p:nvPr/>
        </p:nvSpPr>
        <p:spPr bwMode="auto">
          <a:xfrm rot="10800000" flipV="1">
            <a:off x="1622426" y="5943600"/>
            <a:ext cx="3844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4" rIns="603504" bIns="91440" anchor="b"/>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0" hangingPunct="0">
              <a:spcBef>
                <a:spcPct val="25000"/>
              </a:spcBef>
              <a:spcAft>
                <a:spcPct val="20000"/>
              </a:spcAft>
            </a:pPr>
            <a:r>
              <a:rPr lang="en-US" altLang="en-US" sz="900">
                <a:solidFill>
                  <a:srgbClr val="FFFFFF"/>
                </a:solidFill>
              </a:rPr>
              <a:t>CIS=clinically isolated syndrome.</a:t>
            </a:r>
          </a:p>
          <a:p>
            <a:pPr eaLnBrk="0" hangingPunct="0">
              <a:spcBef>
                <a:spcPct val="25000"/>
              </a:spcBef>
              <a:spcAft>
                <a:spcPct val="20000"/>
              </a:spcAft>
            </a:pPr>
            <a:r>
              <a:rPr lang="en-US" altLang="en-US" sz="900">
                <a:solidFill>
                  <a:srgbClr val="FFFFFF"/>
                </a:solidFill>
              </a:rPr>
              <a:t>DMT=disease-modifying therapy.</a:t>
            </a:r>
          </a:p>
          <a:p>
            <a:pPr eaLnBrk="0" hangingPunct="0">
              <a:spcBef>
                <a:spcPct val="25000"/>
              </a:spcBef>
              <a:spcAft>
                <a:spcPct val="20000"/>
              </a:spcAft>
            </a:pPr>
            <a:r>
              <a:rPr lang="en-US" altLang="en-US" sz="900">
                <a:solidFill>
                  <a:srgbClr val="FFFFFF"/>
                </a:solidFill>
              </a:rPr>
              <a:t>RRMS=relapsing-remitting multiple sclerosis.</a:t>
            </a:r>
          </a:p>
        </p:txBody>
      </p:sp>
      <p:grpSp>
        <p:nvGrpSpPr>
          <p:cNvPr id="2" name="Group 6"/>
          <p:cNvGrpSpPr>
            <a:grpSpLocks/>
          </p:cNvGrpSpPr>
          <p:nvPr/>
        </p:nvGrpSpPr>
        <p:grpSpPr bwMode="auto">
          <a:xfrm>
            <a:off x="2184401" y="1658939"/>
            <a:ext cx="2844800" cy="4171950"/>
            <a:chOff x="416" y="1045"/>
            <a:chExt cx="1792" cy="2628"/>
          </a:xfrm>
        </p:grpSpPr>
        <p:sp>
          <p:nvSpPr>
            <p:cNvPr id="35" name="Round Same Side Corner Rectangle 34"/>
            <p:cNvSpPr/>
            <p:nvPr/>
          </p:nvSpPr>
          <p:spPr bwMode="auto">
            <a:xfrm>
              <a:off x="422" y="1426"/>
              <a:ext cx="1786" cy="2247"/>
            </a:xfrm>
            <a:prstGeom prst="round2SameRect">
              <a:avLst>
                <a:gd name="adj1" fmla="val 0"/>
                <a:gd name="adj2" fmla="val 4955"/>
              </a:avLst>
            </a:prstGeom>
            <a:solidFill>
              <a:srgbClr val="00467F"/>
            </a:solidFill>
            <a:ln w="12700" cap="flat" cmpd="sng" algn="ctr">
              <a:solidFill>
                <a:srgbClr val="FFFFFF"/>
              </a:solidFill>
              <a:prstDash val="solid"/>
              <a:round/>
              <a:headEnd type="none" w="med" len="med"/>
              <a:tailEnd type="none" w="med" len="med"/>
            </a:ln>
            <a:effectLst/>
          </p:spPr>
          <p:txBody>
            <a:bodyPr lIns="457200" tIns="0" rIns="0" bIns="109728" anchor="b"/>
            <a:lstStyle/>
            <a:p>
              <a:pPr fontAlgn="auto">
                <a:lnSpc>
                  <a:spcPct val="95000"/>
                </a:lnSpc>
                <a:spcBef>
                  <a:spcPct val="25000"/>
                </a:spcBef>
                <a:spcAft>
                  <a:spcPct val="10000"/>
                </a:spcAft>
                <a:buSzPct val="115000"/>
                <a:defRPr/>
              </a:pPr>
              <a:endParaRPr lang="en-US" sz="1000" kern="0">
                <a:solidFill>
                  <a:srgbClr val="FFFFFF"/>
                </a:solidFill>
                <a:ea typeface="MS PGothic" pitchFamily="34" charset="-128"/>
              </a:endParaRPr>
            </a:p>
          </p:txBody>
        </p:sp>
        <p:sp>
          <p:nvSpPr>
            <p:cNvPr id="36" name="Rectangle 6"/>
            <p:cNvSpPr>
              <a:spLocks noChangeArrowheads="1"/>
            </p:cNvSpPr>
            <p:nvPr/>
          </p:nvSpPr>
          <p:spPr bwMode="auto">
            <a:xfrm>
              <a:off x="436" y="2504"/>
              <a:ext cx="1727" cy="495"/>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Patients with suboptimal response to current DMT (efficacy/tolerability)</a:t>
              </a:r>
            </a:p>
          </p:txBody>
        </p:sp>
        <p:sp>
          <p:nvSpPr>
            <p:cNvPr id="37" name="Rectangle 7"/>
            <p:cNvSpPr>
              <a:spLocks noChangeArrowheads="1"/>
            </p:cNvSpPr>
            <p:nvPr/>
          </p:nvSpPr>
          <p:spPr bwMode="auto">
            <a:xfrm>
              <a:off x="436" y="1969"/>
              <a:ext cx="1727" cy="496"/>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Patients presenting </a:t>
              </a:r>
              <a:br>
                <a:rPr lang="en-US" sz="1600" kern="0" dirty="0">
                  <a:solidFill>
                    <a:schemeClr val="bg1"/>
                  </a:solidFill>
                </a:rPr>
              </a:br>
              <a:r>
                <a:rPr lang="en-US" sz="1600" kern="0" dirty="0">
                  <a:solidFill>
                    <a:schemeClr val="bg1"/>
                  </a:solidFill>
                </a:rPr>
                <a:t>with CIS/first event</a:t>
              </a:r>
            </a:p>
          </p:txBody>
        </p:sp>
        <p:sp>
          <p:nvSpPr>
            <p:cNvPr id="38" name="Rectangle 8"/>
            <p:cNvSpPr>
              <a:spLocks noChangeArrowheads="1"/>
            </p:cNvSpPr>
            <p:nvPr/>
          </p:nvSpPr>
          <p:spPr bwMode="auto">
            <a:xfrm>
              <a:off x="436" y="3039"/>
              <a:ext cx="1727" cy="495"/>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Patients requesting a change in administration</a:t>
              </a:r>
            </a:p>
          </p:txBody>
        </p:sp>
        <p:sp>
          <p:nvSpPr>
            <p:cNvPr id="39" name="Rectangle 9"/>
            <p:cNvSpPr>
              <a:spLocks noChangeArrowheads="1"/>
            </p:cNvSpPr>
            <p:nvPr/>
          </p:nvSpPr>
          <p:spPr bwMode="auto">
            <a:xfrm>
              <a:off x="436" y="1435"/>
              <a:ext cx="1727" cy="495"/>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Newly diagnosed </a:t>
              </a:r>
              <a:br>
                <a:rPr lang="en-US" sz="1600" kern="0" dirty="0">
                  <a:solidFill>
                    <a:schemeClr val="bg1"/>
                  </a:solidFill>
                </a:rPr>
              </a:br>
              <a:r>
                <a:rPr lang="en-US" sz="1600" kern="0" dirty="0">
                  <a:solidFill>
                    <a:schemeClr val="bg1"/>
                  </a:solidFill>
                </a:rPr>
                <a:t>RRMS patients</a:t>
              </a:r>
            </a:p>
          </p:txBody>
        </p:sp>
        <p:sp>
          <p:nvSpPr>
            <p:cNvPr id="40" name="Rectangle 9"/>
            <p:cNvSpPr>
              <a:spLocks noChangeArrowheads="1"/>
            </p:cNvSpPr>
            <p:nvPr/>
          </p:nvSpPr>
          <p:spPr bwMode="auto">
            <a:xfrm>
              <a:off x="416" y="1045"/>
              <a:ext cx="1786" cy="351"/>
            </a:xfrm>
            <a:prstGeom prst="round2SameRect">
              <a:avLst/>
            </a:prstGeom>
            <a:blipFill>
              <a:blip r:embed="rId3" cstate="print"/>
              <a:stretch>
                <a:fillRect/>
              </a:stretch>
            </a:blipFill>
            <a:ln w="12700">
              <a:solidFill>
                <a:srgbClr val="FFFFFF"/>
              </a:solidFill>
              <a:miter lim="800000"/>
              <a:headEnd/>
              <a:tailEnd/>
            </a:ln>
          </p:spPr>
          <p:txBody>
            <a:bodyPr tIns="91440" bIns="91440" anchor="ctr"/>
            <a:lstStyle/>
            <a:p>
              <a:pPr algn="ctr">
                <a:lnSpc>
                  <a:spcPct val="87000"/>
                </a:lnSpc>
                <a:buSzPct val="115000"/>
                <a:defRPr/>
              </a:pPr>
              <a:r>
                <a:rPr lang="en-US" sz="1600" kern="0">
                  <a:solidFill>
                    <a:srgbClr val="00467F"/>
                  </a:solidFill>
                </a:rPr>
                <a:t>Patient Types</a:t>
              </a:r>
            </a:p>
          </p:txBody>
        </p:sp>
      </p:grpSp>
      <p:grpSp>
        <p:nvGrpSpPr>
          <p:cNvPr id="3" name="Group 13"/>
          <p:cNvGrpSpPr>
            <a:grpSpLocks/>
          </p:cNvGrpSpPr>
          <p:nvPr/>
        </p:nvGrpSpPr>
        <p:grpSpPr bwMode="auto">
          <a:xfrm>
            <a:off x="5467351" y="1658939"/>
            <a:ext cx="2378365" cy="4197349"/>
            <a:chOff x="2539" y="1045"/>
            <a:chExt cx="1791" cy="2644"/>
          </a:xfrm>
        </p:grpSpPr>
        <p:sp>
          <p:nvSpPr>
            <p:cNvPr id="42" name="Round Same Side Corner Rectangle 41"/>
            <p:cNvSpPr/>
            <p:nvPr/>
          </p:nvSpPr>
          <p:spPr bwMode="auto">
            <a:xfrm>
              <a:off x="2544" y="1442"/>
              <a:ext cx="1786" cy="2247"/>
            </a:xfrm>
            <a:prstGeom prst="round2SameRect">
              <a:avLst>
                <a:gd name="adj1" fmla="val 0"/>
                <a:gd name="adj2" fmla="val 4955"/>
              </a:avLst>
            </a:prstGeom>
            <a:solidFill>
              <a:srgbClr val="00467F"/>
            </a:solidFill>
            <a:ln w="12700" cap="flat" cmpd="sng" algn="ctr">
              <a:solidFill>
                <a:srgbClr val="FFFFFF"/>
              </a:solidFill>
              <a:prstDash val="solid"/>
              <a:round/>
              <a:headEnd type="none" w="med" len="med"/>
              <a:tailEnd type="none" w="med" len="med"/>
            </a:ln>
            <a:effectLst/>
          </p:spPr>
          <p:txBody>
            <a:bodyPr lIns="457200" tIns="0" rIns="0" bIns="109728" anchor="b"/>
            <a:lstStyle/>
            <a:p>
              <a:pPr fontAlgn="auto">
                <a:lnSpc>
                  <a:spcPct val="95000"/>
                </a:lnSpc>
                <a:spcBef>
                  <a:spcPct val="25000"/>
                </a:spcBef>
                <a:spcAft>
                  <a:spcPct val="10000"/>
                </a:spcAft>
                <a:buSzPct val="115000"/>
                <a:defRPr/>
              </a:pPr>
              <a:endParaRPr lang="en-US" sz="1000" kern="0">
                <a:solidFill>
                  <a:srgbClr val="FFFFFF"/>
                </a:solidFill>
                <a:ea typeface="MS PGothic" pitchFamily="34" charset="-128"/>
              </a:endParaRPr>
            </a:p>
          </p:txBody>
        </p:sp>
        <p:sp>
          <p:nvSpPr>
            <p:cNvPr id="43" name="Rectangle 9"/>
            <p:cNvSpPr>
              <a:spLocks noChangeArrowheads="1"/>
            </p:cNvSpPr>
            <p:nvPr/>
          </p:nvSpPr>
          <p:spPr bwMode="auto">
            <a:xfrm>
              <a:off x="2544" y="1435"/>
              <a:ext cx="1727" cy="495"/>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Efficacy</a:t>
              </a:r>
            </a:p>
          </p:txBody>
        </p:sp>
        <p:sp>
          <p:nvSpPr>
            <p:cNvPr id="44" name="Rectangle 7"/>
            <p:cNvSpPr>
              <a:spLocks noChangeArrowheads="1"/>
            </p:cNvSpPr>
            <p:nvPr/>
          </p:nvSpPr>
          <p:spPr bwMode="auto">
            <a:xfrm>
              <a:off x="2544" y="1969"/>
              <a:ext cx="1727" cy="496"/>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Safety/tolerability</a:t>
              </a:r>
            </a:p>
          </p:txBody>
        </p:sp>
        <p:sp>
          <p:nvSpPr>
            <p:cNvPr id="45" name="Rectangle 6"/>
            <p:cNvSpPr>
              <a:spLocks noChangeArrowheads="1"/>
            </p:cNvSpPr>
            <p:nvPr/>
          </p:nvSpPr>
          <p:spPr bwMode="auto">
            <a:xfrm>
              <a:off x="2544" y="2504"/>
              <a:ext cx="1727" cy="495"/>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endParaRPr lang="en-US" sz="1600" kern="0" dirty="0"/>
            </a:p>
            <a:p>
              <a:pPr algn="ctr" fontAlgn="auto">
                <a:lnSpc>
                  <a:spcPct val="95000"/>
                </a:lnSpc>
                <a:spcBef>
                  <a:spcPct val="25000"/>
                </a:spcBef>
                <a:spcAft>
                  <a:spcPct val="10000"/>
                </a:spcAft>
                <a:buSzPct val="115000"/>
                <a:defRPr/>
              </a:pPr>
              <a:r>
                <a:rPr lang="en-US" sz="1600" kern="0" dirty="0">
                  <a:solidFill>
                    <a:schemeClr val="bg1"/>
                  </a:solidFill>
                </a:rPr>
                <a:t>Disease/treatment </a:t>
              </a:r>
              <a:br>
                <a:rPr lang="en-US" sz="1600" kern="0" dirty="0">
                  <a:solidFill>
                    <a:schemeClr val="bg1"/>
                  </a:solidFill>
                </a:rPr>
              </a:br>
              <a:r>
                <a:rPr lang="en-US" sz="1600" kern="0" dirty="0">
                  <a:solidFill>
                    <a:schemeClr val="bg1"/>
                  </a:solidFill>
                </a:rPr>
                <a:t>history</a:t>
              </a:r>
            </a:p>
            <a:p>
              <a:pPr algn="ctr" fontAlgn="auto">
                <a:lnSpc>
                  <a:spcPct val="95000"/>
                </a:lnSpc>
                <a:spcBef>
                  <a:spcPct val="25000"/>
                </a:spcBef>
                <a:spcAft>
                  <a:spcPct val="10000"/>
                </a:spcAft>
                <a:buSzPct val="115000"/>
                <a:defRPr/>
              </a:pPr>
              <a:endParaRPr lang="en-US" sz="1600" kern="0" dirty="0"/>
            </a:p>
          </p:txBody>
        </p:sp>
        <p:sp>
          <p:nvSpPr>
            <p:cNvPr id="46" name="Rectangle 8"/>
            <p:cNvSpPr>
              <a:spLocks noChangeArrowheads="1"/>
            </p:cNvSpPr>
            <p:nvPr/>
          </p:nvSpPr>
          <p:spPr bwMode="auto">
            <a:xfrm>
              <a:off x="2544" y="3039"/>
              <a:ext cx="1727" cy="495"/>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endParaRPr lang="en-US" sz="1600" kern="0" dirty="0"/>
            </a:p>
            <a:p>
              <a:pPr algn="ctr" fontAlgn="auto">
                <a:lnSpc>
                  <a:spcPct val="95000"/>
                </a:lnSpc>
                <a:spcBef>
                  <a:spcPct val="25000"/>
                </a:spcBef>
                <a:spcAft>
                  <a:spcPct val="10000"/>
                </a:spcAft>
                <a:buSzPct val="115000"/>
                <a:defRPr/>
              </a:pPr>
              <a:r>
                <a:rPr lang="en-US" sz="1600" kern="0" dirty="0">
                  <a:solidFill>
                    <a:schemeClr val="bg1"/>
                  </a:solidFill>
                </a:rPr>
                <a:t>Patient needs/ expectations</a:t>
              </a:r>
            </a:p>
            <a:p>
              <a:pPr algn="ctr" fontAlgn="auto">
                <a:lnSpc>
                  <a:spcPct val="95000"/>
                </a:lnSpc>
                <a:spcBef>
                  <a:spcPct val="25000"/>
                </a:spcBef>
                <a:spcAft>
                  <a:spcPct val="10000"/>
                </a:spcAft>
                <a:buSzPct val="115000"/>
                <a:defRPr/>
              </a:pPr>
              <a:endParaRPr lang="en-US" sz="1600" kern="0" dirty="0"/>
            </a:p>
          </p:txBody>
        </p:sp>
        <p:sp>
          <p:nvSpPr>
            <p:cNvPr id="47" name="Rectangle 9"/>
            <p:cNvSpPr>
              <a:spLocks noChangeArrowheads="1"/>
            </p:cNvSpPr>
            <p:nvPr/>
          </p:nvSpPr>
          <p:spPr bwMode="auto">
            <a:xfrm>
              <a:off x="2539" y="1045"/>
              <a:ext cx="1786" cy="351"/>
            </a:xfrm>
            <a:prstGeom prst="round2SameRect">
              <a:avLst/>
            </a:prstGeom>
            <a:blipFill>
              <a:blip r:embed="rId3" cstate="print"/>
              <a:stretch>
                <a:fillRect/>
              </a:stretch>
            </a:blipFill>
            <a:ln w="12700">
              <a:solidFill>
                <a:srgbClr val="FFFFFF"/>
              </a:solidFill>
              <a:miter lim="800000"/>
              <a:headEnd/>
              <a:tailEnd/>
            </a:ln>
            <a:effectLst/>
          </p:spPr>
          <p:txBody>
            <a:bodyPr tIns="91440" bIns="91440" anchor="ctr"/>
            <a:lstStyle/>
            <a:p>
              <a:pPr algn="ctr">
                <a:lnSpc>
                  <a:spcPct val="87000"/>
                </a:lnSpc>
                <a:buSzPct val="115000"/>
                <a:defRPr/>
              </a:pPr>
              <a:r>
                <a:rPr lang="en-US" sz="1600" kern="0" dirty="0">
                  <a:solidFill>
                    <a:srgbClr val="00467F"/>
                  </a:solidFill>
                  <a:ea typeface="MS PGothic" pitchFamily="34" charset="-128"/>
                </a:rPr>
                <a:t>Treatment </a:t>
              </a:r>
              <a:br>
                <a:rPr lang="en-US" sz="1600" kern="0" dirty="0">
                  <a:solidFill>
                    <a:srgbClr val="00467F"/>
                  </a:solidFill>
                  <a:ea typeface="MS PGothic" pitchFamily="34" charset="-128"/>
                </a:rPr>
              </a:br>
              <a:r>
                <a:rPr lang="en-US" sz="1600" kern="0" dirty="0">
                  <a:solidFill>
                    <a:srgbClr val="00467F"/>
                  </a:solidFill>
                  <a:ea typeface="MS PGothic" pitchFamily="34" charset="-128"/>
                </a:rPr>
                <a:t>Considerations</a:t>
              </a:r>
            </a:p>
          </p:txBody>
        </p:sp>
      </p:grpSp>
      <p:sp>
        <p:nvSpPr>
          <p:cNvPr id="49" name="Rectangle 6"/>
          <p:cNvSpPr>
            <a:spLocks noChangeArrowheads="1"/>
          </p:cNvSpPr>
          <p:nvPr/>
        </p:nvSpPr>
        <p:spPr bwMode="auto">
          <a:xfrm>
            <a:off x="7654925" y="4829175"/>
            <a:ext cx="2743200" cy="685800"/>
          </a:xfrm>
          <a:prstGeom prst="roundRect">
            <a:avLst/>
          </a:prstGeom>
          <a:solidFill>
            <a:srgbClr val="00467F"/>
          </a:solidFill>
          <a:ln w="12700">
            <a:solidFill>
              <a:schemeClr val="tx1"/>
            </a:solid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Sustainable </a:t>
            </a:r>
            <a:br>
              <a:rPr lang="en-US" sz="1600" kern="0" dirty="0">
                <a:solidFill>
                  <a:schemeClr val="bg1"/>
                </a:solidFill>
              </a:rPr>
            </a:br>
            <a:r>
              <a:rPr lang="en-US" sz="1600" kern="0" dirty="0">
                <a:solidFill>
                  <a:schemeClr val="bg1"/>
                </a:solidFill>
              </a:rPr>
              <a:t>long-term treatment</a:t>
            </a:r>
          </a:p>
        </p:txBody>
      </p:sp>
      <p:sp>
        <p:nvSpPr>
          <p:cNvPr id="50" name="Rectangle 6"/>
          <p:cNvSpPr>
            <a:spLocks noChangeArrowheads="1"/>
          </p:cNvSpPr>
          <p:nvPr/>
        </p:nvSpPr>
        <p:spPr bwMode="auto">
          <a:xfrm>
            <a:off x="7654925" y="3917950"/>
            <a:ext cx="2743200" cy="685800"/>
          </a:xfrm>
          <a:prstGeom prst="roundRect">
            <a:avLst/>
          </a:prstGeom>
          <a:solidFill>
            <a:srgbClr val="00467F"/>
          </a:solidFill>
          <a:ln w="12700">
            <a:solidFill>
              <a:schemeClr val="tx1"/>
            </a:solid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Treatment strategy</a:t>
            </a:r>
          </a:p>
        </p:txBody>
      </p:sp>
      <p:grpSp>
        <p:nvGrpSpPr>
          <p:cNvPr id="4" name="Group 32"/>
          <p:cNvGrpSpPr>
            <a:grpSpLocks/>
          </p:cNvGrpSpPr>
          <p:nvPr/>
        </p:nvGrpSpPr>
        <p:grpSpPr bwMode="auto">
          <a:xfrm>
            <a:off x="7654926" y="2424113"/>
            <a:ext cx="2720975" cy="1270000"/>
            <a:chOff x="6130977" y="2251048"/>
            <a:chExt cx="2720715" cy="1270027"/>
          </a:xfrm>
        </p:grpSpPr>
        <p:sp>
          <p:nvSpPr>
            <p:cNvPr id="52" name="Round Same Side Corner Rectangle 51"/>
            <p:cNvSpPr/>
            <p:nvPr/>
          </p:nvSpPr>
          <p:spPr bwMode="auto">
            <a:xfrm>
              <a:off x="6130977" y="2806685"/>
              <a:ext cx="2708016" cy="685815"/>
            </a:xfrm>
            <a:prstGeom prst="round2SameRect">
              <a:avLst>
                <a:gd name="adj1" fmla="val 0"/>
                <a:gd name="adj2" fmla="val 17419"/>
              </a:avLst>
            </a:prstGeom>
            <a:solidFill>
              <a:srgbClr val="00467F"/>
            </a:solidFill>
            <a:ln w="12700" cap="flat" cmpd="sng" algn="ctr">
              <a:solidFill>
                <a:srgbClr val="FFFFFF"/>
              </a:solidFill>
              <a:prstDash val="solid"/>
              <a:round/>
              <a:headEnd type="none" w="med" len="med"/>
              <a:tailEnd type="none" w="med" len="med"/>
            </a:ln>
            <a:effectLst/>
          </p:spPr>
          <p:txBody>
            <a:bodyPr lIns="457200" tIns="0" rIns="0" bIns="109728" anchor="b"/>
            <a:lstStyle/>
            <a:p>
              <a:pPr fontAlgn="auto">
                <a:lnSpc>
                  <a:spcPct val="95000"/>
                </a:lnSpc>
                <a:spcBef>
                  <a:spcPct val="25000"/>
                </a:spcBef>
                <a:spcAft>
                  <a:spcPct val="10000"/>
                </a:spcAft>
                <a:buSzPct val="115000"/>
                <a:defRPr/>
              </a:pPr>
              <a:endParaRPr lang="en-US" sz="1000" kern="0">
                <a:solidFill>
                  <a:srgbClr val="FFFFFF"/>
                </a:solidFill>
                <a:ea typeface="MS PGothic" pitchFamily="34" charset="-128"/>
              </a:endParaRPr>
            </a:p>
          </p:txBody>
        </p:sp>
        <p:sp>
          <p:nvSpPr>
            <p:cNvPr id="53" name="Rectangle 9"/>
            <p:cNvSpPr>
              <a:spLocks noChangeArrowheads="1"/>
            </p:cNvSpPr>
            <p:nvPr/>
          </p:nvSpPr>
          <p:spPr bwMode="auto">
            <a:xfrm>
              <a:off x="6138914" y="2735245"/>
              <a:ext cx="2712778" cy="785830"/>
            </a:xfrm>
            <a:prstGeom prst="rect">
              <a:avLst/>
            </a:prstGeom>
            <a:noFill/>
            <a:ln w="9525">
              <a:noFill/>
              <a:miter lim="800000"/>
              <a:headEnd/>
              <a:tailEnd/>
            </a:ln>
          </p:spPr>
          <p:txBody>
            <a:bodyPr tIns="91440" bIns="91440" anchor="ctr"/>
            <a:lstStyle/>
            <a:p>
              <a:pPr algn="ctr" fontAlgn="auto">
                <a:lnSpc>
                  <a:spcPct val="95000"/>
                </a:lnSpc>
                <a:spcBef>
                  <a:spcPct val="25000"/>
                </a:spcBef>
                <a:spcAft>
                  <a:spcPct val="10000"/>
                </a:spcAft>
                <a:buSzPct val="115000"/>
                <a:defRPr/>
              </a:pPr>
              <a:r>
                <a:rPr lang="en-US" sz="1600" kern="0" dirty="0">
                  <a:solidFill>
                    <a:schemeClr val="bg1"/>
                  </a:solidFill>
                </a:rPr>
                <a:t>Impact on immune </a:t>
              </a:r>
              <a:br>
                <a:rPr lang="en-US" sz="1600" kern="0" dirty="0">
                  <a:solidFill>
                    <a:schemeClr val="bg1"/>
                  </a:solidFill>
                </a:rPr>
              </a:br>
              <a:r>
                <a:rPr lang="en-US" sz="1600" kern="0" dirty="0">
                  <a:solidFill>
                    <a:schemeClr val="bg1"/>
                  </a:solidFill>
                </a:rPr>
                <a:t>function</a:t>
              </a:r>
            </a:p>
          </p:txBody>
        </p:sp>
        <p:sp>
          <p:nvSpPr>
            <p:cNvPr id="54" name="Rectangle 9"/>
            <p:cNvSpPr>
              <a:spLocks noChangeArrowheads="1"/>
            </p:cNvSpPr>
            <p:nvPr/>
          </p:nvSpPr>
          <p:spPr bwMode="auto">
            <a:xfrm>
              <a:off x="6130977" y="2251048"/>
              <a:ext cx="2708016" cy="557224"/>
            </a:xfrm>
            <a:prstGeom prst="round2SameRect">
              <a:avLst/>
            </a:prstGeom>
            <a:blipFill>
              <a:blip r:embed="rId3" cstate="print"/>
              <a:stretch>
                <a:fillRect/>
              </a:stretch>
            </a:blipFill>
            <a:ln w="12700">
              <a:solidFill>
                <a:srgbClr val="FFFFFF"/>
              </a:solidFill>
              <a:miter lim="800000"/>
              <a:headEnd/>
              <a:tailEnd/>
            </a:ln>
            <a:effectLst/>
          </p:spPr>
          <p:txBody>
            <a:bodyPr tIns="91440" bIns="91440" anchor="ctr"/>
            <a:lstStyle/>
            <a:p>
              <a:pPr algn="ctr">
                <a:lnSpc>
                  <a:spcPct val="87000"/>
                </a:lnSpc>
                <a:buSzPct val="115000"/>
                <a:defRPr/>
              </a:pPr>
              <a:r>
                <a:rPr lang="en-US" sz="1600" kern="0" dirty="0">
                  <a:solidFill>
                    <a:srgbClr val="00467F"/>
                  </a:solidFill>
                  <a:ea typeface="MS PGothic" pitchFamily="34" charset="-128"/>
                </a:rPr>
                <a:t>Evolving Treatment </a:t>
              </a:r>
              <a:br>
                <a:rPr lang="en-US" sz="1600" kern="0" dirty="0">
                  <a:solidFill>
                    <a:srgbClr val="00467F"/>
                  </a:solidFill>
                  <a:ea typeface="MS PGothic" pitchFamily="34" charset="-128"/>
                </a:rPr>
              </a:br>
              <a:r>
                <a:rPr lang="en-US" sz="1600" kern="0" dirty="0">
                  <a:solidFill>
                    <a:srgbClr val="00467F"/>
                  </a:solidFill>
                  <a:ea typeface="MS PGothic" pitchFamily="34" charset="-128"/>
                </a:rPr>
                <a:t>Considerations</a:t>
              </a:r>
            </a:p>
          </p:txBody>
        </p:sp>
      </p:grpSp>
    </p:spTree>
    <p:extLst>
      <p:ext uri="{BB962C8B-B14F-4D97-AF65-F5344CB8AC3E}">
        <p14:creationId xmlns:p14="http://schemas.microsoft.com/office/powerpoint/2010/main" val="1497102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300"/>
                                        <p:tgtEl>
                                          <p:spTgt spid="32"/>
                                        </p:tgtEl>
                                      </p:cBhvr>
                                    </p:animEffect>
                                  </p:childTnLst>
                                </p:cTn>
                              </p:par>
                            </p:childTnLst>
                          </p:cTn>
                        </p:par>
                        <p:par>
                          <p:cTn id="8" fill="hold" nodeType="afterGroup">
                            <p:stCondLst>
                              <p:cond delay="3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8.33333E-7 1.60111E-6 L -0.31805 0.00023 " pathEditMode="relative" rAng="0" ptsTypes="AA">
                                      <p:cBhvr>
                                        <p:cTn id="26" dur="1000" fill="hold"/>
                                        <p:tgtEl>
                                          <p:spTgt spid="4"/>
                                        </p:tgtEl>
                                        <p:attrNameLst>
                                          <p:attrName>ppt_x</p:attrName>
                                          <p:attrName>ppt_y</p:attrName>
                                        </p:attrNameLst>
                                      </p:cBhvr>
                                      <p:rCtr x="-15900" y="0"/>
                                    </p:animMotion>
                                  </p:childTnLst>
                                </p:cTn>
                              </p:par>
                              <p:par>
                                <p:cTn id="27" presetID="0" presetClass="path" presetSubtype="0" accel="50000" decel="50000" fill="hold" grpId="1" nodeType="withEffect">
                                  <p:stCondLst>
                                    <p:cond delay="0"/>
                                  </p:stCondLst>
                                  <p:childTnLst>
                                    <p:animMotion origin="layout" path="M 3.88889E-6 1.20777E-6 L -0.31927 0.00023 " pathEditMode="relative" rAng="0" ptsTypes="AA">
                                      <p:cBhvr>
                                        <p:cTn id="28" dur="1000" fill="hold"/>
                                        <p:tgtEl>
                                          <p:spTgt spid="50"/>
                                        </p:tgtEl>
                                        <p:attrNameLst>
                                          <p:attrName>ppt_x</p:attrName>
                                          <p:attrName>ppt_y</p:attrName>
                                        </p:attrNameLst>
                                      </p:cBhvr>
                                      <p:rCtr x="-16000" y="0"/>
                                    </p:animMotion>
                                  </p:childTnLst>
                                </p:cTn>
                              </p:par>
                              <p:par>
                                <p:cTn id="29" presetID="0" presetClass="path" presetSubtype="0" accel="50000" decel="50000" fill="hold" grpId="1" nodeType="withEffect">
                                  <p:stCondLst>
                                    <p:cond delay="0"/>
                                  </p:stCondLst>
                                  <p:childTnLst>
                                    <p:animMotion origin="layout" path="M 3.88889E-6 2.323E-6 L -0.31927 0.00023 " pathEditMode="relative" rAng="0" ptsTypes="AA">
                                      <p:cBhvr>
                                        <p:cTn id="30" dur="1000" fill="hold"/>
                                        <p:tgtEl>
                                          <p:spTgt spid="49"/>
                                        </p:tgtEl>
                                        <p:attrNameLst>
                                          <p:attrName>ppt_x</p:attrName>
                                          <p:attrName>ppt_y</p:attrName>
                                        </p:attrNameLst>
                                      </p:cBhvr>
                                      <p:rCtr x="-16000" y="0"/>
                                    </p:animMotion>
                                  </p:childTnLst>
                                </p:cTn>
                              </p:par>
                              <p:par>
                                <p:cTn id="31" presetID="10" presetClass="exit" presetSubtype="0" fill="hold"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1458" y="1"/>
            <a:ext cx="10509337" cy="6320588"/>
          </a:xfrm>
          <a:prstGeom prst="rect">
            <a:avLst/>
          </a:prstGeom>
        </p:spPr>
      </p:pic>
      <p:sp>
        <p:nvSpPr>
          <p:cNvPr id="2" name="TextBox 1"/>
          <p:cNvSpPr txBox="1"/>
          <p:nvPr/>
        </p:nvSpPr>
        <p:spPr>
          <a:xfrm>
            <a:off x="257175" y="6391275"/>
            <a:ext cx="10953620" cy="523220"/>
          </a:xfrm>
          <a:prstGeom prst="rect">
            <a:avLst/>
          </a:prstGeom>
          <a:noFill/>
        </p:spPr>
        <p:txBody>
          <a:bodyPr wrap="square" rtlCol="0">
            <a:spAutoFit/>
          </a:bodyPr>
          <a:lstStyle/>
          <a:p>
            <a:r>
              <a:rPr lang="en-US" sz="1400" dirty="0"/>
              <a:t>Jens </a:t>
            </a:r>
            <a:r>
              <a:rPr lang="en-US" sz="1400" dirty="0" err="1"/>
              <a:t>Ingversen</a:t>
            </a:r>
            <a:r>
              <a:rPr lang="en-US" sz="1400" dirty="0"/>
              <a:t>, et al. Advances in and Algorithms for the treatment of Relapsing –Remitting Multiple Sclerosis</a:t>
            </a:r>
          </a:p>
          <a:p>
            <a:r>
              <a:rPr lang="en-US" sz="1400" dirty="0" err="1"/>
              <a:t>Neurotherapeutics</a:t>
            </a:r>
            <a:r>
              <a:rPr lang="en-US" sz="1400" dirty="0"/>
              <a:t>, Dec 2015; 13, 47-57</a:t>
            </a:r>
          </a:p>
        </p:txBody>
      </p:sp>
    </p:spTree>
    <p:extLst>
      <p:ext uri="{BB962C8B-B14F-4D97-AF65-F5344CB8AC3E}">
        <p14:creationId xmlns:p14="http://schemas.microsoft.com/office/powerpoint/2010/main" val="281591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I have nothing to disclose</a:t>
            </a:r>
            <a:endParaRPr lang="en-US" sz="4000" dirty="0"/>
          </a:p>
        </p:txBody>
      </p:sp>
      <p:sp>
        <p:nvSpPr>
          <p:cNvPr id="2" name="Title 1"/>
          <p:cNvSpPr>
            <a:spLocks noGrp="1"/>
          </p:cNvSpPr>
          <p:nvPr>
            <p:ph type="title"/>
          </p:nvPr>
        </p:nvSpPr>
        <p:spPr/>
        <p:txBody>
          <a:bodyPr/>
          <a:lstStyle/>
          <a:p>
            <a:r>
              <a:rPr lang="en-US" dirty="0" smtClean="0"/>
              <a:t>Disclosures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7447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BTK inhibitors</a:t>
            </a:r>
          </a:p>
          <a:p>
            <a:r>
              <a:rPr lang="en-US" sz="2800" dirty="0" smtClean="0"/>
              <a:t>CD40/CD40L inhibitors.</a:t>
            </a:r>
          </a:p>
          <a:p>
            <a:r>
              <a:rPr lang="en-US" sz="2800" dirty="0" smtClean="0"/>
              <a:t>Stem Cells.</a:t>
            </a:r>
          </a:p>
          <a:p>
            <a:r>
              <a:rPr lang="en-US" sz="2800" dirty="0" smtClean="0"/>
              <a:t>Nutritional and repurposed medications.</a:t>
            </a:r>
            <a:endParaRPr lang="en-US" sz="2800" dirty="0"/>
          </a:p>
        </p:txBody>
      </p:sp>
      <p:sp>
        <p:nvSpPr>
          <p:cNvPr id="2" name="Title 1"/>
          <p:cNvSpPr>
            <a:spLocks noGrp="1"/>
          </p:cNvSpPr>
          <p:nvPr>
            <p:ph type="title"/>
          </p:nvPr>
        </p:nvSpPr>
        <p:spPr/>
        <p:txBody>
          <a:bodyPr/>
          <a:lstStyle/>
          <a:p>
            <a:r>
              <a:rPr lang="en-US" dirty="0" smtClean="0"/>
              <a:t>New targets in trials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8225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CBF09A8-4632-B740-8CE6-C419B00CD6ED}"/>
              </a:ext>
            </a:extLst>
          </p:cNvPr>
          <p:cNvSpPr>
            <a:spLocks noGrp="1"/>
          </p:cNvSpPr>
          <p:nvPr>
            <p:ph idx="1"/>
          </p:nvPr>
        </p:nvSpPr>
        <p:spPr/>
        <p:txBody>
          <a:bodyPr>
            <a:normAutofit/>
          </a:bodyPr>
          <a:lstStyle/>
          <a:p>
            <a:r>
              <a:rPr lang="en-US" sz="2400" dirty="0"/>
              <a:t>BTK is implicated in peripheral and central inflammation in MS</a:t>
            </a:r>
          </a:p>
          <a:p>
            <a:pPr lvl="1"/>
            <a:r>
              <a:rPr lang="en-US" sz="2400" dirty="0"/>
              <a:t>Therapeutic target</a:t>
            </a:r>
          </a:p>
          <a:p>
            <a:r>
              <a:rPr lang="en-US" sz="2400" dirty="0"/>
              <a:t>Cytoplasmic tyrosine kinase</a:t>
            </a:r>
          </a:p>
          <a:p>
            <a:pPr lvl="1"/>
            <a:r>
              <a:rPr lang="en-US" sz="2400" dirty="0"/>
              <a:t>Phosphorylates tyrosine from ATP</a:t>
            </a:r>
          </a:p>
          <a:p>
            <a:r>
              <a:rPr lang="en-US" sz="2400" dirty="0"/>
              <a:t>Signal transducer of B cell receptors, chemokines, cytokines, Fc receptors (not T cells)</a:t>
            </a:r>
          </a:p>
          <a:p>
            <a:pPr lvl="1"/>
            <a:r>
              <a:rPr lang="en-US" sz="2400" dirty="0"/>
              <a:t>Antigen binding to BCR leads to BTK activation and leads to B cell proliferation, maturation, differentiation, cytokine expression</a:t>
            </a:r>
          </a:p>
          <a:p>
            <a:pPr lvl="1"/>
            <a:endParaRPr lang="en-US" dirty="0"/>
          </a:p>
        </p:txBody>
      </p:sp>
      <p:sp>
        <p:nvSpPr>
          <p:cNvPr id="2" name="Title 1">
            <a:extLst>
              <a:ext uri="{FF2B5EF4-FFF2-40B4-BE49-F238E27FC236}">
                <a16:creationId xmlns="" xmlns:a16="http://schemas.microsoft.com/office/drawing/2014/main" id="{80AFBFD7-5191-894E-B53B-9B17074626A3}"/>
              </a:ext>
            </a:extLst>
          </p:cNvPr>
          <p:cNvSpPr>
            <a:spLocks noGrp="1"/>
          </p:cNvSpPr>
          <p:nvPr>
            <p:ph type="title"/>
          </p:nvPr>
        </p:nvSpPr>
        <p:spPr/>
        <p:txBody>
          <a:bodyPr/>
          <a:lstStyle/>
          <a:p>
            <a:r>
              <a:rPr lang="en-US" dirty="0"/>
              <a:t>Burton Tyrosine Kinase Inhibitors (</a:t>
            </a:r>
            <a:r>
              <a:rPr lang="en-US" dirty="0" err="1"/>
              <a:t>BTKi</a:t>
            </a:r>
            <a:r>
              <a:rPr lang="en-US" dirty="0"/>
              <a:t>)</a:t>
            </a:r>
          </a:p>
        </p:txBody>
      </p:sp>
      <p:sp>
        <p:nvSpPr>
          <p:cNvPr id="5" name="Text Placeholder 4"/>
          <p:cNvSpPr>
            <a:spLocks noGrp="1"/>
          </p:cNvSpPr>
          <p:nvPr>
            <p:ph type="body" sz="quarter" idx="10"/>
          </p:nvPr>
        </p:nvSpPr>
        <p:spPr/>
        <p:txBody>
          <a:bodyPr/>
          <a:lstStyle/>
          <a:p>
            <a:endParaRPr lang="en-US"/>
          </a:p>
        </p:txBody>
      </p:sp>
      <p:sp>
        <p:nvSpPr>
          <p:cNvPr id="4" name="TextBox 3">
            <a:extLst>
              <a:ext uri="{FF2B5EF4-FFF2-40B4-BE49-F238E27FC236}">
                <a16:creationId xmlns="" xmlns:a16="http://schemas.microsoft.com/office/drawing/2014/main" id="{006FB459-45A8-264F-BE3C-8B4F7BB4EAF2}"/>
              </a:ext>
            </a:extLst>
          </p:cNvPr>
          <p:cNvSpPr txBox="1"/>
          <p:nvPr/>
        </p:nvSpPr>
        <p:spPr>
          <a:xfrm>
            <a:off x="8748156" y="6396335"/>
            <a:ext cx="3443844" cy="461665"/>
          </a:xfrm>
          <a:prstGeom prst="rect">
            <a:avLst/>
          </a:prstGeom>
          <a:noFill/>
        </p:spPr>
        <p:txBody>
          <a:bodyPr wrap="square" rtlCol="0">
            <a:spAutoFit/>
          </a:bodyPr>
          <a:lstStyle/>
          <a:p>
            <a:r>
              <a:rPr lang="en-US" sz="800" b="0" i="0" u="none" strike="noStrike" dirty="0">
                <a:ea typeface="Arial"/>
                <a:cs typeface="Arial"/>
                <a:sym typeface="Arial"/>
              </a:rPr>
              <a:t>Whang JA, Chang BY. </a:t>
            </a:r>
            <a:r>
              <a:rPr lang="en-US" sz="800" b="0" i="1" u="none" strike="noStrike" dirty="0">
                <a:ea typeface="Arial"/>
                <a:cs typeface="Arial"/>
                <a:sym typeface="Arial"/>
              </a:rPr>
              <a:t>Drug </a:t>
            </a:r>
            <a:r>
              <a:rPr lang="en-US" sz="800" b="0" i="1" u="none" strike="noStrike" dirty="0" err="1">
                <a:ea typeface="Arial"/>
                <a:cs typeface="Arial"/>
                <a:sym typeface="Arial"/>
              </a:rPr>
              <a:t>Discov</a:t>
            </a:r>
            <a:r>
              <a:rPr lang="en-US" sz="800" b="0" i="1" u="none" strike="noStrike" dirty="0">
                <a:ea typeface="Arial"/>
                <a:cs typeface="Arial"/>
                <a:sym typeface="Arial"/>
              </a:rPr>
              <a:t> Today </a:t>
            </a:r>
            <a:r>
              <a:rPr lang="en-US" sz="800" b="0" i="0" u="none" strike="noStrike" dirty="0">
                <a:ea typeface="Arial"/>
                <a:cs typeface="Arial"/>
                <a:sym typeface="Arial"/>
              </a:rPr>
              <a:t>2014;19:1200–1204. </a:t>
            </a:r>
            <a:endParaRPr lang="en-US" sz="800" dirty="0">
              <a:ea typeface="Arial"/>
              <a:cs typeface="Arial"/>
              <a:sym typeface="Arial"/>
            </a:endParaRPr>
          </a:p>
          <a:p>
            <a:r>
              <a:rPr lang="en-US" sz="800" b="0" i="0" u="none" strike="noStrike" dirty="0">
                <a:ea typeface="Arial"/>
                <a:cs typeface="Arial"/>
                <a:sym typeface="Arial"/>
              </a:rPr>
              <a:t>Crawford J, et al. </a:t>
            </a:r>
            <a:r>
              <a:rPr lang="en-US" sz="800" b="0" i="1" u="none" strike="noStrike" dirty="0">
                <a:ea typeface="Arial"/>
                <a:cs typeface="Arial"/>
                <a:sym typeface="Arial"/>
              </a:rPr>
              <a:t>J Med </a:t>
            </a:r>
            <a:r>
              <a:rPr lang="en-US" sz="800" b="0" i="1" u="none" strike="noStrike" dirty="0" err="1">
                <a:ea typeface="Arial"/>
                <a:cs typeface="Arial"/>
                <a:sym typeface="Arial"/>
              </a:rPr>
              <a:t>Chem</a:t>
            </a:r>
            <a:r>
              <a:rPr lang="en-US" sz="800" b="0" i="1" u="none" strike="noStrike" dirty="0">
                <a:ea typeface="Arial"/>
                <a:cs typeface="Arial"/>
                <a:sym typeface="Arial"/>
              </a:rPr>
              <a:t> </a:t>
            </a:r>
            <a:r>
              <a:rPr lang="en-US" sz="800" b="0" i="0" u="none" strike="noStrike" dirty="0">
                <a:ea typeface="Arial"/>
                <a:cs typeface="Arial"/>
                <a:sym typeface="Arial"/>
              </a:rPr>
              <a:t>2018;61:2227–2245. </a:t>
            </a:r>
            <a:endParaRPr lang="en-US" sz="800" dirty="0">
              <a:ea typeface="Arial"/>
              <a:cs typeface="Arial"/>
              <a:sym typeface="Arial"/>
            </a:endParaRPr>
          </a:p>
          <a:p>
            <a:r>
              <a:rPr lang="en-US" sz="800" b="0" i="0" u="none" strike="noStrike" dirty="0">
                <a:ea typeface="Arial"/>
                <a:cs typeface="Arial"/>
                <a:sym typeface="Arial"/>
              </a:rPr>
              <a:t>Weber MS, et al. Presented at AAN 2021 (Presentation number P15.091).</a:t>
            </a:r>
            <a:endParaRPr lang="en-US" dirty="0"/>
          </a:p>
        </p:txBody>
      </p:sp>
    </p:spTree>
    <p:extLst>
      <p:ext uri="{BB962C8B-B14F-4D97-AF65-F5344CB8AC3E}">
        <p14:creationId xmlns:p14="http://schemas.microsoft.com/office/powerpoint/2010/main" val="136033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CB52250-4CC8-FB4D-B66A-2251754FC227}"/>
              </a:ext>
            </a:extLst>
          </p:cNvPr>
          <p:cNvPicPr>
            <a:picLocks noChangeAspect="1"/>
          </p:cNvPicPr>
          <p:nvPr/>
        </p:nvPicPr>
        <p:blipFill>
          <a:blip r:embed="rId2"/>
          <a:stretch>
            <a:fillRect/>
          </a:stretch>
        </p:blipFill>
        <p:spPr>
          <a:xfrm>
            <a:off x="-1" y="0"/>
            <a:ext cx="12026181" cy="6519553"/>
          </a:xfrm>
          <a:prstGeom prst="rect">
            <a:avLst/>
          </a:prstGeom>
        </p:spPr>
      </p:pic>
      <p:sp>
        <p:nvSpPr>
          <p:cNvPr id="5" name="TextBox 4">
            <a:extLst>
              <a:ext uri="{FF2B5EF4-FFF2-40B4-BE49-F238E27FC236}">
                <a16:creationId xmlns="" xmlns:a16="http://schemas.microsoft.com/office/drawing/2014/main" id="{0CC2D82B-146E-F24F-AE24-22C958F3AFC4}"/>
              </a:ext>
            </a:extLst>
          </p:cNvPr>
          <p:cNvSpPr txBox="1"/>
          <p:nvPr/>
        </p:nvSpPr>
        <p:spPr>
          <a:xfrm>
            <a:off x="9217312" y="6448301"/>
            <a:ext cx="3065263" cy="400110"/>
          </a:xfrm>
          <a:prstGeom prst="rect">
            <a:avLst/>
          </a:prstGeom>
          <a:noFill/>
        </p:spPr>
        <p:txBody>
          <a:bodyPr wrap="none" rtlCol="0">
            <a:spAutoFit/>
          </a:bodyPr>
          <a:lstStyle/>
          <a:p>
            <a:r>
              <a:rPr lang="en-US" sz="1000" dirty="0" err="1"/>
              <a:t>Bruton</a:t>
            </a:r>
            <a:r>
              <a:rPr lang="en-US" sz="1000" dirty="0"/>
              <a:t> Tyrosine Kinase Inhibition in Multiple Sclerosis</a:t>
            </a:r>
          </a:p>
          <a:p>
            <a:r>
              <a:rPr lang="en-US" sz="1000" dirty="0"/>
              <a:t>Practical neurology, Feb 2022</a:t>
            </a:r>
          </a:p>
        </p:txBody>
      </p:sp>
    </p:spTree>
    <p:extLst>
      <p:ext uri="{BB962C8B-B14F-4D97-AF65-F5344CB8AC3E}">
        <p14:creationId xmlns:p14="http://schemas.microsoft.com/office/powerpoint/2010/main" val="392764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942CBD-31D3-8844-BCDC-5EE2C5FA80CD}"/>
              </a:ext>
            </a:extLst>
          </p:cNvPr>
          <p:cNvSpPr>
            <a:spLocks noGrp="1"/>
          </p:cNvSpPr>
          <p:nvPr>
            <p:ph idx="1"/>
          </p:nvPr>
        </p:nvSpPr>
        <p:spPr/>
        <p:txBody>
          <a:bodyPr>
            <a:normAutofit/>
          </a:bodyPr>
          <a:lstStyle/>
          <a:p>
            <a:r>
              <a:rPr lang="en-US" sz="2400" dirty="0"/>
              <a:t>Preclinical studies showed benefit in EAE models</a:t>
            </a:r>
          </a:p>
          <a:p>
            <a:pPr lvl="1"/>
            <a:r>
              <a:rPr lang="en-US" sz="2400" dirty="0"/>
              <a:t>Decreased T-cell proliferation, inhibitions of BCR mediated B-cell activation and production of proinflammatory cytokines (interferon </a:t>
            </a:r>
            <a:r>
              <a:rPr lang="el-GR" sz="2400" dirty="0"/>
              <a:t>γ</a:t>
            </a:r>
            <a:r>
              <a:rPr lang="en-US" sz="2400" dirty="0"/>
              <a:t>), reduce B-cell antigen presentation, inhibit BTK activity in microglia</a:t>
            </a:r>
          </a:p>
          <a:p>
            <a:pPr lvl="1"/>
            <a:r>
              <a:rPr lang="en-US" sz="2400" dirty="0"/>
              <a:t>Decreased B-lymphocyte maturation and differentiation in lymph nodes without affecting number</a:t>
            </a:r>
          </a:p>
          <a:p>
            <a:pPr lvl="2"/>
            <a:r>
              <a:rPr lang="en-US" sz="2400" dirty="0"/>
              <a:t>Less B-cell immunodeficiency</a:t>
            </a:r>
          </a:p>
          <a:p>
            <a:pPr lvl="1"/>
            <a:r>
              <a:rPr lang="en-US" sz="2400" dirty="0"/>
              <a:t>Promote Remyelination?</a:t>
            </a:r>
          </a:p>
          <a:p>
            <a:pPr lvl="1"/>
            <a:r>
              <a:rPr lang="en-US" sz="2400" dirty="0"/>
              <a:t>Decreased disease severity in a dose-dependent manner</a:t>
            </a:r>
          </a:p>
        </p:txBody>
      </p:sp>
      <p:sp>
        <p:nvSpPr>
          <p:cNvPr id="2" name="Title 1">
            <a:extLst>
              <a:ext uri="{FF2B5EF4-FFF2-40B4-BE49-F238E27FC236}">
                <a16:creationId xmlns="" xmlns:a16="http://schemas.microsoft.com/office/drawing/2014/main" id="{077CAC7A-08E8-6548-B288-C5A023382135}"/>
              </a:ext>
            </a:extLst>
          </p:cNvPr>
          <p:cNvSpPr>
            <a:spLocks noGrp="1"/>
          </p:cNvSpPr>
          <p:nvPr>
            <p:ph type="title"/>
          </p:nvPr>
        </p:nvSpPr>
        <p:spPr/>
        <p:txBody>
          <a:bodyPr/>
          <a:lstStyle/>
          <a:p>
            <a:r>
              <a:rPr lang="en-US" dirty="0" smtClean="0"/>
              <a:t>Mechanism of Action</a:t>
            </a:r>
            <a:endParaRPr lang="en-US" dirty="0"/>
          </a:p>
        </p:txBody>
      </p:sp>
      <p:sp>
        <p:nvSpPr>
          <p:cNvPr id="5" name="Text Placeholder 4"/>
          <p:cNvSpPr>
            <a:spLocks noGrp="1"/>
          </p:cNvSpPr>
          <p:nvPr>
            <p:ph type="body" sz="quarter" idx="10"/>
          </p:nvPr>
        </p:nvSpPr>
        <p:spPr/>
        <p:txBody>
          <a:bodyPr/>
          <a:lstStyle/>
          <a:p>
            <a:endParaRPr lang="en-US"/>
          </a:p>
        </p:txBody>
      </p:sp>
      <p:sp>
        <p:nvSpPr>
          <p:cNvPr id="4" name="TextBox 3">
            <a:extLst>
              <a:ext uri="{FF2B5EF4-FFF2-40B4-BE49-F238E27FC236}">
                <a16:creationId xmlns="" xmlns:a16="http://schemas.microsoft.com/office/drawing/2014/main" id="{40978C56-AAA1-AE4C-A748-9FB34399FA93}"/>
              </a:ext>
            </a:extLst>
          </p:cNvPr>
          <p:cNvSpPr txBox="1"/>
          <p:nvPr/>
        </p:nvSpPr>
        <p:spPr>
          <a:xfrm>
            <a:off x="9217312" y="6448301"/>
            <a:ext cx="3065263" cy="400110"/>
          </a:xfrm>
          <a:prstGeom prst="rect">
            <a:avLst/>
          </a:prstGeom>
          <a:noFill/>
        </p:spPr>
        <p:txBody>
          <a:bodyPr wrap="none" rtlCol="0">
            <a:spAutoFit/>
          </a:bodyPr>
          <a:lstStyle/>
          <a:p>
            <a:r>
              <a:rPr lang="en-US" sz="1000" dirty="0" err="1"/>
              <a:t>Bruton</a:t>
            </a:r>
            <a:r>
              <a:rPr lang="en-US" sz="1000" dirty="0"/>
              <a:t> Tyrosine Kinase Inhibition in Multiple Sclerosis</a:t>
            </a:r>
          </a:p>
          <a:p>
            <a:r>
              <a:rPr lang="en-US" sz="1000" dirty="0"/>
              <a:t>Practical neurology, Feb 2022</a:t>
            </a:r>
          </a:p>
        </p:txBody>
      </p:sp>
    </p:spTree>
    <p:extLst>
      <p:ext uri="{BB962C8B-B14F-4D97-AF65-F5344CB8AC3E}">
        <p14:creationId xmlns:p14="http://schemas.microsoft.com/office/powerpoint/2010/main" val="345195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Inhibits CD40/CD40L costimulatory signaling pathway impacting both innate and adaptive immunity.</a:t>
            </a:r>
          </a:p>
          <a:p>
            <a:pPr lvl="1"/>
            <a:r>
              <a:rPr lang="en-US" sz="2400" dirty="0" smtClean="0"/>
              <a:t>Innate immune cells work as the bodies first line defense.</a:t>
            </a:r>
          </a:p>
          <a:p>
            <a:pPr lvl="1"/>
            <a:r>
              <a:rPr lang="en-US" sz="2400" dirty="0" smtClean="0"/>
              <a:t>Adaptive immune cells are activated cells that recognize specific pathogens.</a:t>
            </a:r>
          </a:p>
          <a:p>
            <a:r>
              <a:rPr lang="en-US" sz="2400" dirty="0" smtClean="0"/>
              <a:t>Previous trials have been stopped due to blood clots/thromboembolic events.</a:t>
            </a:r>
          </a:p>
          <a:p>
            <a:r>
              <a:rPr lang="en-US" sz="2400" dirty="0" smtClean="0"/>
              <a:t>May impact progression as well as inflammation.</a:t>
            </a:r>
          </a:p>
          <a:p>
            <a:r>
              <a:rPr lang="en-US" sz="2400" dirty="0" smtClean="0"/>
              <a:t>Phase two studies show a significant reduction in Gad-enhancing and T2 lesions </a:t>
            </a:r>
            <a:endParaRPr lang="en-US" sz="2400" dirty="0"/>
          </a:p>
        </p:txBody>
      </p:sp>
      <p:sp>
        <p:nvSpPr>
          <p:cNvPr id="2" name="Title 1"/>
          <p:cNvSpPr>
            <a:spLocks noGrp="1"/>
          </p:cNvSpPr>
          <p:nvPr>
            <p:ph type="title"/>
          </p:nvPr>
        </p:nvSpPr>
        <p:spPr/>
        <p:txBody>
          <a:bodyPr/>
          <a:lstStyle/>
          <a:p>
            <a:r>
              <a:rPr lang="en-US" dirty="0" smtClean="0"/>
              <a:t>CD40/CD40L</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3919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 xmlns:a16="http://schemas.microsoft.com/office/drawing/2014/main" id="{03B7F6AF-AB21-B145-889B-C862B4B3F628}"/>
              </a:ext>
            </a:extLst>
          </p:cNvPr>
          <p:cNvPicPr>
            <a:picLocks noGrp="1" noChangeAspect="1"/>
          </p:cNvPicPr>
          <p:nvPr>
            <p:ph idx="1"/>
          </p:nvPr>
        </p:nvPicPr>
        <p:blipFill rotWithShape="1">
          <a:blip r:embed="rId2"/>
          <a:srcRect t="1212"/>
          <a:stretch/>
        </p:blipFill>
        <p:spPr>
          <a:xfrm>
            <a:off x="386241" y="83126"/>
            <a:ext cx="10788440" cy="6774873"/>
          </a:xfrm>
        </p:spPr>
      </p:pic>
    </p:spTree>
    <p:extLst>
      <p:ext uri="{BB962C8B-B14F-4D97-AF65-F5344CB8AC3E}">
        <p14:creationId xmlns:p14="http://schemas.microsoft.com/office/powerpoint/2010/main" val="286996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 therapy in MS</a:t>
            </a:r>
            <a:endParaRPr lang="en-US" dirty="0"/>
          </a:p>
        </p:txBody>
      </p:sp>
      <p:sp>
        <p:nvSpPr>
          <p:cNvPr id="3" name="Content Placeholder 2"/>
          <p:cNvSpPr>
            <a:spLocks noGrp="1"/>
          </p:cNvSpPr>
          <p:nvPr>
            <p:ph idx="1"/>
          </p:nvPr>
        </p:nvSpPr>
        <p:spPr/>
        <p:txBody>
          <a:bodyPr/>
          <a:lstStyle/>
          <a:p>
            <a:r>
              <a:rPr lang="en-US" dirty="0" smtClean="0"/>
              <a:t>Designed to reset the immune system to stop it from attacking the CNS</a:t>
            </a:r>
          </a:p>
          <a:p>
            <a:r>
              <a:rPr lang="en-US" dirty="0" smtClean="0"/>
              <a:t>May allow </a:t>
            </a:r>
            <a:r>
              <a:rPr lang="en-US" dirty="0" smtClean="0"/>
              <a:t>for </a:t>
            </a:r>
            <a:r>
              <a:rPr lang="en-US" dirty="0" err="1" smtClean="0"/>
              <a:t>remyelination</a:t>
            </a:r>
            <a:endParaRPr lang="en-US" dirty="0" smtClean="0"/>
          </a:p>
          <a:p>
            <a:r>
              <a:rPr lang="en-US" dirty="0" smtClean="0"/>
              <a:t>Requires immune suppression before stem cell transplantation raising the question of whether the immune suppression or stem cells are really causing the remission.</a:t>
            </a:r>
          </a:p>
          <a:p>
            <a:r>
              <a:rPr lang="en-US" dirty="0" smtClean="0"/>
              <a:t>66% of those who underwent stem cell therapy had no activity 5 years later.</a:t>
            </a:r>
          </a:p>
          <a:p>
            <a:r>
              <a:rPr lang="en-US" dirty="0" smtClean="0"/>
              <a:t>Still considered experimental treatment.</a:t>
            </a:r>
          </a:p>
          <a:p>
            <a:endParaRPr lang="en-US" dirty="0"/>
          </a:p>
        </p:txBody>
      </p:sp>
    </p:spTree>
    <p:extLst>
      <p:ext uri="{BB962C8B-B14F-4D97-AF65-F5344CB8AC3E}">
        <p14:creationId xmlns:p14="http://schemas.microsoft.com/office/powerpoint/2010/main" val="114171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fig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79996" y="1708150"/>
            <a:ext cx="8260582" cy="4502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Other Targets</a:t>
            </a:r>
            <a:endParaRPr lang="en-US" dirty="0"/>
          </a:p>
        </p:txBody>
      </p:sp>
      <p:sp>
        <p:nvSpPr>
          <p:cNvPr id="3" name="Text Placeholder 2"/>
          <p:cNvSpPr>
            <a:spLocks noGrp="1"/>
          </p:cNvSpPr>
          <p:nvPr>
            <p:ph type="body" sz="quarter" idx="10"/>
          </p:nvPr>
        </p:nvSpPr>
        <p:spPr/>
        <p:txBody>
          <a:bodyPr/>
          <a:lstStyle/>
          <a:p>
            <a:endParaRPr lang="en-US"/>
          </a:p>
        </p:txBody>
      </p:sp>
      <p:sp>
        <p:nvSpPr>
          <p:cNvPr id="8" name="TextBox 7"/>
          <p:cNvSpPr txBox="1"/>
          <p:nvPr/>
        </p:nvSpPr>
        <p:spPr>
          <a:xfrm>
            <a:off x="192505" y="6176963"/>
            <a:ext cx="11161295" cy="307777"/>
          </a:xfrm>
          <a:prstGeom prst="rect">
            <a:avLst/>
          </a:prstGeom>
          <a:noFill/>
        </p:spPr>
        <p:txBody>
          <a:bodyPr wrap="square" rtlCol="0">
            <a:spAutoFit/>
          </a:bodyPr>
          <a:lstStyle/>
          <a:p>
            <a:r>
              <a:rPr lang="en-US" sz="1400" dirty="0" err="1" smtClean="0"/>
              <a:t>LoPresti</a:t>
            </a:r>
            <a:r>
              <a:rPr lang="en-US" sz="1400" dirty="0" smtClean="0"/>
              <a:t>, P. Silent Free Fall at Disease Onset:  A perspective on therapeutics for Progressive Multiple Sclerosis.  Frontiers in Neurology, Nov 2018</a:t>
            </a:r>
            <a:endParaRPr lang="en-US" sz="1400" dirty="0"/>
          </a:p>
        </p:txBody>
      </p:sp>
    </p:spTree>
    <p:extLst>
      <p:ext uri="{BB962C8B-B14F-4D97-AF65-F5344CB8AC3E}">
        <p14:creationId xmlns:p14="http://schemas.microsoft.com/office/powerpoint/2010/main" val="204074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475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extLst>
      <p:ext uri="{BB962C8B-B14F-4D97-AF65-F5344CB8AC3E}">
        <p14:creationId xmlns:p14="http://schemas.microsoft.com/office/powerpoint/2010/main" val="855754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There are multiple mechanisms to control MS</a:t>
            </a:r>
          </a:p>
          <a:p>
            <a:r>
              <a:rPr lang="en-US" sz="2800" dirty="0" smtClean="0"/>
              <a:t>Decisions on treatment needs to consider prognostic factors and patient preference.</a:t>
            </a:r>
          </a:p>
          <a:p>
            <a:r>
              <a:rPr lang="en-US" sz="2800" dirty="0" smtClean="0"/>
              <a:t>Debate continues on whether escalation therapy or induction therapy provides the best initial treatment choice.</a:t>
            </a:r>
          </a:p>
          <a:p>
            <a:r>
              <a:rPr lang="en-US" sz="2800" dirty="0" smtClean="0"/>
              <a:t>New options for management undergoing study include BTK inhibitors, CD40/CD40L modulators, stem cells and even repurposed medications  </a:t>
            </a:r>
          </a:p>
          <a:p>
            <a:endParaRPr lang="en-US" sz="2800"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Text Placeholder 3"/>
          <p:cNvSpPr>
            <a:spLocks noGrp="1"/>
          </p:cNvSpPr>
          <p:nvPr>
            <p:ph type="body" sz="quarter" idx="10"/>
          </p:nvPr>
        </p:nvSpPr>
        <p:spPr/>
        <p:txBody>
          <a:bodyPr/>
          <a:lstStyle/>
          <a:p>
            <a:r>
              <a:rPr lang="en-US" dirty="0" err="1" smtClean="0"/>
              <a:t>es</a:t>
            </a:r>
            <a:endParaRPr lang="en-US" dirty="0"/>
          </a:p>
        </p:txBody>
      </p:sp>
    </p:spTree>
    <p:extLst>
      <p:ext uri="{BB962C8B-B14F-4D97-AF65-F5344CB8AC3E}">
        <p14:creationId xmlns:p14="http://schemas.microsoft.com/office/powerpoint/2010/main" val="55817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Participants will be able to:</a:t>
            </a:r>
          </a:p>
          <a:p>
            <a:pPr marL="0" indent="0">
              <a:buNone/>
            </a:pPr>
            <a:endParaRPr lang="en-US" sz="2800" dirty="0" smtClean="0"/>
          </a:p>
          <a:p>
            <a:pPr lvl="1"/>
            <a:r>
              <a:rPr lang="en-US" sz="2800" dirty="0" smtClean="0"/>
              <a:t>Describe the different mechanisms of action of the disease modifying </a:t>
            </a:r>
            <a:r>
              <a:rPr lang="en-US" sz="2800" dirty="0" smtClean="0"/>
              <a:t>therapies </a:t>
            </a:r>
            <a:r>
              <a:rPr lang="en-US" sz="2800" dirty="0" smtClean="0"/>
              <a:t>(DMTs</a:t>
            </a:r>
            <a:r>
              <a:rPr lang="en-US" sz="2800" dirty="0" smtClean="0"/>
              <a:t>)</a:t>
            </a:r>
          </a:p>
          <a:p>
            <a:pPr marL="457200" lvl="1" indent="0">
              <a:buNone/>
            </a:pPr>
            <a:endParaRPr lang="en-US" sz="2800" dirty="0" smtClean="0"/>
          </a:p>
          <a:p>
            <a:pPr lvl="1"/>
            <a:r>
              <a:rPr lang="en-US" sz="2800" dirty="0" smtClean="0"/>
              <a:t>Recognize the safety concerns versus the efficacy of the new DMTs</a:t>
            </a:r>
          </a:p>
          <a:p>
            <a:pPr marL="457200" lvl="1" indent="0">
              <a:buNone/>
            </a:pPr>
            <a:endParaRPr lang="en-US" sz="2800" dirty="0" smtClean="0"/>
          </a:p>
          <a:p>
            <a:pPr lvl="1"/>
            <a:r>
              <a:rPr lang="en-US" sz="2800" dirty="0" smtClean="0"/>
              <a:t>Understand the use of these DMTs in clinical practice.</a:t>
            </a:r>
            <a:endParaRPr lang="en-US" sz="2800" dirty="0"/>
          </a:p>
        </p:txBody>
      </p:sp>
      <p:sp>
        <p:nvSpPr>
          <p:cNvPr id="2" name="Title 1"/>
          <p:cNvSpPr>
            <a:spLocks noGrp="1"/>
          </p:cNvSpPr>
          <p:nvPr>
            <p:ph type="title"/>
          </p:nvPr>
        </p:nvSpPr>
        <p:spPr/>
        <p:txBody>
          <a:bodyPr/>
          <a:lstStyle/>
          <a:p>
            <a:r>
              <a:rPr lang="en-US" dirty="0" smtClean="0"/>
              <a:t>Objectives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3328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r>
              <a:rPr lang="en-US" sz="7000" dirty="0" smtClean="0"/>
              <a:t>Multiple Sclerosis was first recognized as a disease 1869 when it was named by Jean-Martin Charcot</a:t>
            </a:r>
          </a:p>
          <a:p>
            <a:pPr lvl="1"/>
            <a:r>
              <a:rPr lang="en-US" sz="5000" dirty="0"/>
              <a:t>Sclerose </a:t>
            </a:r>
            <a:r>
              <a:rPr lang="en-US" sz="5000" dirty="0" err="1"/>
              <a:t>en</a:t>
            </a:r>
            <a:r>
              <a:rPr lang="en-US" sz="5000" dirty="0"/>
              <a:t> plaque </a:t>
            </a:r>
            <a:r>
              <a:rPr lang="en-US" sz="5000" dirty="0" err="1" smtClean="0"/>
              <a:t>disseminee</a:t>
            </a:r>
            <a:endParaRPr lang="en-US" sz="5000" dirty="0" smtClean="0"/>
          </a:p>
          <a:p>
            <a:pPr lvl="1"/>
            <a:r>
              <a:rPr lang="en-US" sz="5000" dirty="0" smtClean="0"/>
              <a:t>Insular sclerosis, cerebrospinal sclerosis and ultimately multiple sclerosis</a:t>
            </a:r>
          </a:p>
          <a:p>
            <a:pPr lvl="1"/>
            <a:r>
              <a:rPr lang="en-US" sz="5000" dirty="0" smtClean="0"/>
              <a:t>Assumed to be infectious initially but in the 1920s it was recognized as an inflammatory reaction</a:t>
            </a:r>
          </a:p>
          <a:p>
            <a:pPr lvl="1"/>
            <a:r>
              <a:rPr lang="en-US" sz="5000" dirty="0" smtClean="0"/>
              <a:t>The importance of myelin, myelin basic protein and </a:t>
            </a:r>
            <a:r>
              <a:rPr lang="en-US" sz="5000" dirty="0" err="1" smtClean="0"/>
              <a:t>oligoclonnal</a:t>
            </a:r>
            <a:r>
              <a:rPr lang="en-US" sz="5000" dirty="0" smtClean="0"/>
              <a:t> bands were identified in the 1940s</a:t>
            </a:r>
          </a:p>
          <a:p>
            <a:r>
              <a:rPr lang="en-US" sz="7000" dirty="0" smtClean="0"/>
              <a:t>Initial treatments</a:t>
            </a:r>
          </a:p>
          <a:p>
            <a:pPr lvl="1"/>
            <a:r>
              <a:rPr lang="en-US" sz="5000" dirty="0" smtClean="0"/>
              <a:t>Initial studies in 1960s showed ACTH was superior to placebo in speeding recovery</a:t>
            </a:r>
          </a:p>
          <a:p>
            <a:pPr lvl="1"/>
            <a:r>
              <a:rPr lang="en-US" sz="5000" dirty="0" smtClean="0"/>
              <a:t>Steroids were found to help as well.</a:t>
            </a:r>
          </a:p>
          <a:p>
            <a:pPr lvl="1"/>
            <a:r>
              <a:rPr lang="en-US" sz="5000" dirty="0" smtClean="0"/>
              <a:t>Focus was on both inflammation and infection </a:t>
            </a:r>
          </a:p>
          <a:p>
            <a:pPr lvl="1"/>
            <a:r>
              <a:rPr lang="en-US" sz="5000" dirty="0" smtClean="0"/>
              <a:t>Interferons that were known to modulate the immune system and a copolymer made up of myelin protein fragments could protect patients against the disease and were the first medications approved in the 1990s</a:t>
            </a:r>
          </a:p>
          <a:p>
            <a:endParaRPr lang="en-US" sz="2500" dirty="0" smtClean="0"/>
          </a:p>
          <a:p>
            <a:r>
              <a:rPr lang="en-US" sz="3200" dirty="0"/>
              <a:t>Murry, TJ. Multiple Sclerosis: a history of a disease. Demos Medical </a:t>
            </a:r>
            <a:r>
              <a:rPr lang="en-US" sz="3200" dirty="0" err="1"/>
              <a:t>Publishing.New</a:t>
            </a:r>
            <a:r>
              <a:rPr lang="en-US" sz="3200" dirty="0"/>
              <a:t> York, New York. 2005</a:t>
            </a:r>
          </a:p>
          <a:p>
            <a:endParaRPr lang="en-US" sz="3000" dirty="0" smtClean="0"/>
          </a:p>
          <a:p>
            <a:endParaRPr lang="en-US" sz="5000" dirty="0"/>
          </a:p>
          <a:p>
            <a:endParaRPr lang="en-US" sz="3800" dirty="0" smtClean="0"/>
          </a:p>
          <a:p>
            <a:endParaRPr lang="en-US" sz="1000" dirty="0"/>
          </a:p>
          <a:p>
            <a:endParaRPr lang="en-US" sz="1000" dirty="0" smtClean="0"/>
          </a:p>
          <a:p>
            <a:endParaRPr lang="en-US" sz="1000" dirty="0"/>
          </a:p>
        </p:txBody>
      </p:sp>
      <p:sp>
        <p:nvSpPr>
          <p:cNvPr id="2" name="Title 1"/>
          <p:cNvSpPr>
            <a:spLocks noGrp="1"/>
          </p:cNvSpPr>
          <p:nvPr>
            <p:ph type="title"/>
          </p:nvPr>
        </p:nvSpPr>
        <p:spPr/>
        <p:txBody>
          <a:bodyPr/>
          <a:lstStyle/>
          <a:p>
            <a:r>
              <a:rPr lang="en-US" dirty="0" smtClean="0"/>
              <a:t>History</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0820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781174" y="1708150"/>
            <a:ext cx="8696325" cy="4502150"/>
          </a:xfrm>
          <a:prstGeom prst="rect">
            <a:avLst/>
          </a:prstGeom>
        </p:spPr>
      </p:pic>
      <p:sp>
        <p:nvSpPr>
          <p:cNvPr id="6" name="Title 5"/>
          <p:cNvSpPr>
            <a:spLocks noGrp="1"/>
          </p:cNvSpPr>
          <p:nvPr>
            <p:ph type="title"/>
          </p:nvPr>
        </p:nvSpPr>
        <p:spPr/>
        <p:txBody>
          <a:bodyPr/>
          <a:lstStyle/>
          <a:p>
            <a:r>
              <a:rPr lang="en-US" dirty="0" smtClean="0"/>
              <a:t>Clinical Course</a:t>
            </a:r>
            <a:endParaRPr lang="en-US"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657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775" y="1504950"/>
            <a:ext cx="11125199" cy="4724399"/>
          </a:xfrm>
          <a:prstGeom prst="rect">
            <a:avLst/>
          </a:prstGeom>
        </p:spPr>
      </p:pic>
      <p:sp>
        <p:nvSpPr>
          <p:cNvPr id="2" name="Title 1"/>
          <p:cNvSpPr>
            <a:spLocks noGrp="1"/>
          </p:cNvSpPr>
          <p:nvPr>
            <p:ph type="title"/>
          </p:nvPr>
        </p:nvSpPr>
        <p:spPr/>
        <p:txBody>
          <a:bodyPr/>
          <a:lstStyle/>
          <a:p>
            <a:r>
              <a:rPr lang="en-US" dirty="0" smtClean="0"/>
              <a:t>Natural History of Relapsing Remitting Disease</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3404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Reduced disease activity</a:t>
            </a:r>
          </a:p>
          <a:p>
            <a:r>
              <a:rPr lang="en-US" sz="2800" dirty="0" smtClean="0"/>
              <a:t>Delayed transition to secondarily progressive disease</a:t>
            </a:r>
          </a:p>
          <a:p>
            <a:r>
              <a:rPr lang="en-US" sz="2800" dirty="0" smtClean="0"/>
              <a:t>Reduced disability</a:t>
            </a:r>
          </a:p>
          <a:p>
            <a:r>
              <a:rPr lang="en-US" sz="2800" dirty="0" smtClean="0"/>
              <a:t>Decreased brain atrophy</a:t>
            </a:r>
          </a:p>
          <a:p>
            <a:r>
              <a:rPr lang="en-US" sz="2800" dirty="0" smtClean="0"/>
              <a:t>All of our treatments are designed to prevent active inflammation </a:t>
            </a:r>
          </a:p>
          <a:p>
            <a:endParaRPr lang="en-US" sz="2800" dirty="0"/>
          </a:p>
        </p:txBody>
      </p:sp>
      <p:sp>
        <p:nvSpPr>
          <p:cNvPr id="2" name="Title 1"/>
          <p:cNvSpPr>
            <a:spLocks noGrp="1"/>
          </p:cNvSpPr>
          <p:nvPr>
            <p:ph type="title"/>
          </p:nvPr>
        </p:nvSpPr>
        <p:spPr/>
        <p:txBody>
          <a:bodyPr/>
          <a:lstStyle/>
          <a:p>
            <a:r>
              <a:rPr lang="en-US" dirty="0" smtClean="0"/>
              <a:t>Advantages of Disease Management </a:t>
            </a: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8217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540" y="1369270"/>
            <a:ext cx="11203664" cy="5393479"/>
          </a:xfrm>
        </p:spPr>
        <p:txBody>
          <a:bodyPr>
            <a:normAutofit fontScale="70000" lnSpcReduction="20000"/>
          </a:bodyPr>
          <a:lstStyle/>
          <a:p>
            <a:r>
              <a:rPr lang="en-US" sz="2600" dirty="0" smtClean="0"/>
              <a:t>26 medications are now available on the market including generic formulations</a:t>
            </a:r>
          </a:p>
          <a:p>
            <a:r>
              <a:rPr lang="en-US" sz="2600" dirty="0" smtClean="0"/>
              <a:t>One has been removed from the marketplace due to side effects</a:t>
            </a:r>
          </a:p>
          <a:p>
            <a:r>
              <a:rPr lang="en-US" sz="2600" dirty="0" smtClean="0"/>
              <a:t>Self injectable medications</a:t>
            </a:r>
          </a:p>
          <a:p>
            <a:pPr lvl="1"/>
            <a:r>
              <a:rPr lang="en-US" sz="2600" dirty="0"/>
              <a:t>Interferon Beta 1B (</a:t>
            </a:r>
            <a:r>
              <a:rPr lang="en-US" sz="2600" dirty="0" err="1"/>
              <a:t>Betaseron</a:t>
            </a:r>
            <a:r>
              <a:rPr lang="en-US" sz="2600" dirty="0"/>
              <a:t>/</a:t>
            </a:r>
            <a:r>
              <a:rPr lang="en-US" sz="2600" dirty="0" err="1"/>
              <a:t>Extavia</a:t>
            </a:r>
            <a:r>
              <a:rPr lang="en-US" sz="2600" dirty="0"/>
              <a:t>)</a:t>
            </a:r>
          </a:p>
          <a:p>
            <a:pPr lvl="1"/>
            <a:r>
              <a:rPr lang="en-US" sz="2600" dirty="0"/>
              <a:t>Interferon Beta 1A IM(</a:t>
            </a:r>
            <a:r>
              <a:rPr lang="en-US" sz="2600" dirty="0" err="1"/>
              <a:t>Avonex</a:t>
            </a:r>
            <a:r>
              <a:rPr lang="en-US" sz="2600" dirty="0"/>
              <a:t>)</a:t>
            </a:r>
          </a:p>
          <a:p>
            <a:pPr lvl="1"/>
            <a:r>
              <a:rPr lang="en-US" sz="2600" dirty="0"/>
              <a:t>Interferon Beta 1A SQ (</a:t>
            </a:r>
            <a:r>
              <a:rPr lang="en-US" sz="2600" dirty="0" err="1"/>
              <a:t>Rebif</a:t>
            </a:r>
            <a:r>
              <a:rPr lang="en-US" sz="2600" dirty="0"/>
              <a:t>)</a:t>
            </a:r>
          </a:p>
          <a:p>
            <a:pPr lvl="1"/>
            <a:r>
              <a:rPr lang="en-US" sz="2600" dirty="0" err="1"/>
              <a:t>Peginterferon</a:t>
            </a:r>
            <a:r>
              <a:rPr lang="en-US" sz="2600" dirty="0"/>
              <a:t> (</a:t>
            </a:r>
            <a:r>
              <a:rPr lang="en-US" sz="2600" dirty="0" err="1"/>
              <a:t>Plegridy</a:t>
            </a:r>
            <a:r>
              <a:rPr lang="en-US" sz="2600" dirty="0"/>
              <a:t>)</a:t>
            </a:r>
          </a:p>
          <a:p>
            <a:pPr lvl="1"/>
            <a:r>
              <a:rPr lang="en-US" sz="2600" dirty="0"/>
              <a:t>Glatiramer Acetate (Copaxone/</a:t>
            </a:r>
            <a:r>
              <a:rPr lang="en-US" sz="2600" dirty="0" err="1"/>
              <a:t>Glatopa</a:t>
            </a:r>
            <a:r>
              <a:rPr lang="en-US" sz="2600" dirty="0"/>
              <a:t>/generic formulation</a:t>
            </a:r>
            <a:r>
              <a:rPr lang="en-US" sz="2600" dirty="0" smtClean="0"/>
              <a:t>)</a:t>
            </a:r>
          </a:p>
          <a:p>
            <a:pPr lvl="1"/>
            <a:r>
              <a:rPr lang="en-US" sz="2600" dirty="0" err="1" smtClean="0"/>
              <a:t>Ofatumumab</a:t>
            </a:r>
            <a:r>
              <a:rPr lang="en-US" sz="2600" dirty="0" smtClean="0"/>
              <a:t> (</a:t>
            </a:r>
            <a:r>
              <a:rPr lang="en-US" sz="2600" dirty="0" err="1" smtClean="0"/>
              <a:t>Kesimpta</a:t>
            </a:r>
            <a:r>
              <a:rPr lang="en-US" sz="2600" dirty="0" smtClean="0"/>
              <a:t>)</a:t>
            </a:r>
            <a:endParaRPr lang="en-US" sz="2600" dirty="0"/>
          </a:p>
          <a:p>
            <a:r>
              <a:rPr lang="en-US" sz="2600" dirty="0" smtClean="0"/>
              <a:t>Oral medications</a:t>
            </a:r>
          </a:p>
          <a:p>
            <a:pPr lvl="1"/>
            <a:r>
              <a:rPr lang="en-US" sz="2600" dirty="0" err="1" smtClean="0"/>
              <a:t>Terfludimide</a:t>
            </a:r>
            <a:r>
              <a:rPr lang="en-US" sz="2600" dirty="0" smtClean="0"/>
              <a:t> (</a:t>
            </a:r>
            <a:r>
              <a:rPr lang="en-US" sz="2600" dirty="0" err="1" smtClean="0"/>
              <a:t>Aubagio</a:t>
            </a:r>
            <a:r>
              <a:rPr lang="en-US" sz="2600" dirty="0" smtClean="0"/>
              <a:t>/generic formulation)</a:t>
            </a:r>
          </a:p>
          <a:p>
            <a:pPr lvl="1"/>
            <a:r>
              <a:rPr lang="en-US" sz="2600" dirty="0" err="1" smtClean="0"/>
              <a:t>Fingolimod</a:t>
            </a:r>
            <a:r>
              <a:rPr lang="en-US" sz="2600" dirty="0" smtClean="0"/>
              <a:t> (</a:t>
            </a:r>
            <a:r>
              <a:rPr lang="en-US" sz="2600" dirty="0" err="1" smtClean="0"/>
              <a:t>Gilenya</a:t>
            </a:r>
            <a:r>
              <a:rPr lang="en-US" sz="2600" dirty="0" smtClean="0"/>
              <a:t>/generic formulation)/</a:t>
            </a:r>
            <a:r>
              <a:rPr lang="en-US" sz="2600" dirty="0" err="1" smtClean="0"/>
              <a:t>Siponimod</a:t>
            </a:r>
            <a:r>
              <a:rPr lang="en-US" sz="2600" dirty="0" smtClean="0"/>
              <a:t> (</a:t>
            </a:r>
            <a:r>
              <a:rPr lang="en-US" sz="2600" dirty="0" err="1" smtClean="0"/>
              <a:t>Mayzent</a:t>
            </a:r>
            <a:r>
              <a:rPr lang="en-US" sz="2600" dirty="0" smtClean="0"/>
              <a:t>)/</a:t>
            </a:r>
            <a:r>
              <a:rPr lang="en-US" sz="2600" dirty="0" err="1" smtClean="0"/>
              <a:t>Ozanimod</a:t>
            </a:r>
            <a:r>
              <a:rPr lang="en-US" sz="2600" dirty="0" smtClean="0"/>
              <a:t> (</a:t>
            </a:r>
            <a:r>
              <a:rPr lang="en-US" sz="2600" dirty="0" err="1" smtClean="0"/>
              <a:t>Zeposia</a:t>
            </a:r>
            <a:r>
              <a:rPr lang="en-US" sz="2600" dirty="0" smtClean="0"/>
              <a:t>)/</a:t>
            </a:r>
            <a:r>
              <a:rPr lang="en-US" sz="2600" dirty="0" err="1" smtClean="0"/>
              <a:t>Ponesimod</a:t>
            </a:r>
            <a:r>
              <a:rPr lang="en-US" sz="2600" dirty="0" smtClean="0"/>
              <a:t> (</a:t>
            </a:r>
            <a:r>
              <a:rPr lang="en-US" sz="2600" dirty="0" err="1" smtClean="0"/>
              <a:t>Ponvory</a:t>
            </a:r>
            <a:r>
              <a:rPr lang="en-US" sz="2600" dirty="0" smtClean="0"/>
              <a:t>)</a:t>
            </a:r>
          </a:p>
          <a:p>
            <a:pPr lvl="1"/>
            <a:r>
              <a:rPr lang="en-US" sz="2600" dirty="0" smtClean="0"/>
              <a:t>Dimethyl Fumarate (</a:t>
            </a:r>
            <a:r>
              <a:rPr lang="en-US" sz="2600" dirty="0" err="1" smtClean="0"/>
              <a:t>Tecfidera</a:t>
            </a:r>
            <a:r>
              <a:rPr lang="en-US" sz="2600" dirty="0" smtClean="0"/>
              <a:t>/generic formulations)/</a:t>
            </a:r>
            <a:r>
              <a:rPr lang="en-US" sz="2600" dirty="0" err="1" smtClean="0"/>
              <a:t>Diroximel</a:t>
            </a:r>
            <a:r>
              <a:rPr lang="en-US" sz="2600" dirty="0" smtClean="0"/>
              <a:t> Fumarate (</a:t>
            </a:r>
            <a:r>
              <a:rPr lang="en-US" sz="2600" dirty="0" err="1" smtClean="0"/>
              <a:t>Vulmerity</a:t>
            </a:r>
            <a:r>
              <a:rPr lang="en-US" sz="2600" dirty="0" smtClean="0"/>
              <a:t>)/Monomethyl Fumarate (</a:t>
            </a:r>
            <a:r>
              <a:rPr lang="en-US" sz="2600" dirty="0" err="1" smtClean="0"/>
              <a:t>Bafiertam</a:t>
            </a:r>
            <a:r>
              <a:rPr lang="en-US" sz="2600" dirty="0" smtClean="0"/>
              <a:t>)</a:t>
            </a:r>
          </a:p>
          <a:p>
            <a:pPr lvl="1"/>
            <a:r>
              <a:rPr lang="en-US" sz="2600" dirty="0" err="1" smtClean="0"/>
              <a:t>Cladrabine</a:t>
            </a:r>
            <a:r>
              <a:rPr lang="en-US" sz="2600" dirty="0" smtClean="0"/>
              <a:t> (</a:t>
            </a:r>
            <a:r>
              <a:rPr lang="en-US" sz="2600" dirty="0" err="1" smtClean="0"/>
              <a:t>Mavenclad</a:t>
            </a:r>
            <a:r>
              <a:rPr lang="en-US" sz="2600" dirty="0" smtClean="0"/>
              <a:t>)</a:t>
            </a:r>
          </a:p>
          <a:p>
            <a:r>
              <a:rPr lang="en-US" sz="2600" dirty="0" smtClean="0"/>
              <a:t>Infusion medications</a:t>
            </a:r>
          </a:p>
          <a:p>
            <a:pPr lvl="1"/>
            <a:r>
              <a:rPr lang="en-US" sz="2600" dirty="0" err="1" smtClean="0"/>
              <a:t>Natalizamab</a:t>
            </a:r>
            <a:r>
              <a:rPr lang="en-US" sz="2600" dirty="0" smtClean="0"/>
              <a:t> (</a:t>
            </a:r>
            <a:r>
              <a:rPr lang="en-US" sz="2600" dirty="0" err="1" smtClean="0"/>
              <a:t>Tysabri</a:t>
            </a:r>
            <a:r>
              <a:rPr lang="en-US" sz="2600" dirty="0" smtClean="0"/>
              <a:t>)</a:t>
            </a:r>
          </a:p>
          <a:p>
            <a:pPr lvl="1"/>
            <a:r>
              <a:rPr lang="en-US" sz="2600" dirty="0" err="1" smtClean="0"/>
              <a:t>Ocrelizamab</a:t>
            </a:r>
            <a:r>
              <a:rPr lang="en-US" sz="2600" dirty="0" smtClean="0"/>
              <a:t> (</a:t>
            </a:r>
            <a:r>
              <a:rPr lang="en-US" sz="2600" dirty="0" err="1" smtClean="0"/>
              <a:t>Ocrevus</a:t>
            </a:r>
            <a:r>
              <a:rPr lang="en-US" sz="2600" dirty="0" smtClean="0"/>
              <a:t>)/</a:t>
            </a:r>
            <a:r>
              <a:rPr lang="en-US" sz="2600" dirty="0" err="1" smtClean="0"/>
              <a:t>Ublituximab</a:t>
            </a:r>
            <a:r>
              <a:rPr lang="en-US" sz="2600" dirty="0" smtClean="0"/>
              <a:t> (</a:t>
            </a:r>
            <a:r>
              <a:rPr lang="en-US" sz="2600" dirty="0" err="1" smtClean="0"/>
              <a:t>Briumvi</a:t>
            </a:r>
            <a:r>
              <a:rPr lang="en-US" sz="2600" dirty="0" smtClean="0"/>
              <a:t>)</a:t>
            </a:r>
          </a:p>
          <a:p>
            <a:pPr lvl="1"/>
            <a:r>
              <a:rPr lang="en-US" sz="2600" dirty="0" err="1" smtClean="0"/>
              <a:t>Alemtuzamab</a:t>
            </a:r>
            <a:r>
              <a:rPr lang="en-US" sz="2600" dirty="0" smtClean="0"/>
              <a:t> (</a:t>
            </a:r>
            <a:r>
              <a:rPr lang="en-US" sz="2600" dirty="0" err="1" smtClean="0"/>
              <a:t>Lemtrada</a:t>
            </a:r>
            <a:r>
              <a:rPr lang="en-US" sz="2600" dirty="0" smtClean="0"/>
              <a:t>) </a:t>
            </a:r>
          </a:p>
          <a:p>
            <a:pPr lvl="1"/>
            <a:r>
              <a:rPr lang="en-US" sz="2600" dirty="0" err="1" smtClean="0"/>
              <a:t>Mitaxantrone</a:t>
            </a:r>
            <a:r>
              <a:rPr lang="en-US" sz="2600" dirty="0" smtClean="0"/>
              <a:t> (</a:t>
            </a:r>
            <a:r>
              <a:rPr lang="en-US" sz="2600" dirty="0" err="1" smtClean="0"/>
              <a:t>Novantrone</a:t>
            </a:r>
            <a:r>
              <a:rPr lang="en-US" sz="2600" dirty="0" smtClean="0"/>
              <a:t>)</a:t>
            </a:r>
          </a:p>
          <a:p>
            <a:endParaRPr lang="en-US" dirty="0"/>
          </a:p>
        </p:txBody>
      </p:sp>
      <p:sp>
        <p:nvSpPr>
          <p:cNvPr id="2" name="Title 1"/>
          <p:cNvSpPr>
            <a:spLocks noGrp="1"/>
          </p:cNvSpPr>
          <p:nvPr>
            <p:ph type="title"/>
          </p:nvPr>
        </p:nvSpPr>
        <p:spPr/>
        <p:txBody>
          <a:bodyPr/>
          <a:lstStyle/>
          <a:p>
            <a:r>
              <a:rPr lang="en-US" dirty="0" smtClean="0"/>
              <a:t>Current Treatment Options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772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030680-B729-684A-863C-7C993789F986}"/>
              </a:ext>
            </a:extLst>
          </p:cNvPr>
          <p:cNvSpPr>
            <a:spLocks noGrp="1"/>
          </p:cNvSpPr>
          <p:nvPr>
            <p:ph type="title"/>
          </p:nvPr>
        </p:nvSpPr>
        <p:spPr/>
        <p:txBody>
          <a:bodyPr/>
          <a:lstStyle/>
          <a:p>
            <a:endParaRPr lang="en-US"/>
          </a:p>
        </p:txBody>
      </p:sp>
      <p:pic>
        <p:nvPicPr>
          <p:cNvPr id="4098" name="Picture 2" descr="Fig.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294" y="135741"/>
            <a:ext cx="11951369" cy="6416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0632" y="6529137"/>
            <a:ext cx="10892589" cy="307777"/>
          </a:xfrm>
          <a:prstGeom prst="rect">
            <a:avLst/>
          </a:prstGeom>
          <a:noFill/>
        </p:spPr>
        <p:txBody>
          <a:bodyPr wrap="square" rtlCol="0">
            <a:spAutoFit/>
          </a:bodyPr>
          <a:lstStyle/>
          <a:p>
            <a:r>
              <a:rPr lang="en-US" sz="1400" dirty="0" err="1" smtClean="0"/>
              <a:t>Bierhansl</a:t>
            </a:r>
            <a:r>
              <a:rPr lang="en-US" sz="1400" dirty="0" smtClean="0"/>
              <a:t>, L, et al. Thinking outside the box: Non-canonical targets in Multiple Sclerosis.  Nature Reviews Drug Discovery, June 2022; 21, 578-600</a:t>
            </a:r>
            <a:endParaRPr lang="en-US" sz="1400" dirty="0"/>
          </a:p>
        </p:txBody>
      </p:sp>
    </p:spTree>
    <p:extLst>
      <p:ext uri="{BB962C8B-B14F-4D97-AF65-F5344CB8AC3E}">
        <p14:creationId xmlns:p14="http://schemas.microsoft.com/office/powerpoint/2010/main" val="2204944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2346</Words>
  <Application>Microsoft Office PowerPoint</Application>
  <PresentationFormat>Custom</PresentationFormat>
  <Paragraphs>245</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Update on MS Disease Modifying Therapies</vt:lpstr>
      <vt:lpstr>Disclosures</vt:lpstr>
      <vt:lpstr>Objectives</vt:lpstr>
      <vt:lpstr>History</vt:lpstr>
      <vt:lpstr>Clinical Course</vt:lpstr>
      <vt:lpstr>Natural History of Relapsing Remitting Disease</vt:lpstr>
      <vt:lpstr>Advantages of Disease Management </vt:lpstr>
      <vt:lpstr>Current Treatment Options</vt:lpstr>
      <vt:lpstr>PowerPoint Presentation</vt:lpstr>
      <vt:lpstr>RRMS treatment:  Different mechanistic approaches1-6</vt:lpstr>
      <vt:lpstr>Disease Modifying Medications</vt:lpstr>
      <vt:lpstr>Disease Modifying Medications</vt:lpstr>
      <vt:lpstr>Disease Modifying Medications</vt:lpstr>
      <vt:lpstr>Disease Modifying Medications</vt:lpstr>
      <vt:lpstr>How to chose the right treatment</vt:lpstr>
      <vt:lpstr>Other factors found to predict prognosis</vt:lpstr>
      <vt:lpstr>Induction vs Escalation Therapy</vt:lpstr>
      <vt:lpstr>Matching patients and treatment:  Changing considerations</vt:lpstr>
      <vt:lpstr>PowerPoint Presentation</vt:lpstr>
      <vt:lpstr>New targets in trials</vt:lpstr>
      <vt:lpstr>Burton Tyrosine Kinase Inhibitors (BTKi)</vt:lpstr>
      <vt:lpstr>PowerPoint Presentation</vt:lpstr>
      <vt:lpstr>Mechanism of Action</vt:lpstr>
      <vt:lpstr>CD40/CD40L</vt:lpstr>
      <vt:lpstr>PowerPoint Presentation</vt:lpstr>
      <vt:lpstr>Stem cell therapy in MS</vt:lpstr>
      <vt:lpstr>Other Targets</vt:lpstr>
      <vt:lpstr>PowerPoint Presentation</vt:lpstr>
      <vt:lpstr>Conclusions</vt:lpstr>
    </vt:vector>
  </TitlesOfParts>
  <Company>NorthShore University Healthsystem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MS Disease Modifying Therapies</dc:title>
  <dc:creator>Rubin, Susan</dc:creator>
  <cp:lastModifiedBy>Elizabeth</cp:lastModifiedBy>
  <cp:revision>36</cp:revision>
  <dcterms:created xsi:type="dcterms:W3CDTF">2023-11-01T21:44:47Z</dcterms:created>
  <dcterms:modified xsi:type="dcterms:W3CDTF">2023-12-09T14:39:02Z</dcterms:modified>
</cp:coreProperties>
</file>